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OV"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93" r:id="rId3"/>
    <p:sldId id="328" r:id="rId4"/>
    <p:sldId id="324" r:id="rId5"/>
    <p:sldId id="325" r:id="rId6"/>
    <p:sldId id="326" r:id="rId7"/>
    <p:sldId id="294" r:id="rId8"/>
    <p:sldId id="296" r:id="rId9"/>
    <p:sldId id="357" r:id="rId10"/>
    <p:sldId id="295" r:id="rId11"/>
    <p:sldId id="315" r:id="rId12"/>
    <p:sldId id="309" r:id="rId13"/>
    <p:sldId id="313" r:id="rId14"/>
    <p:sldId id="314" r:id="rId15"/>
    <p:sldId id="316" r:id="rId16"/>
    <p:sldId id="317" r:id="rId17"/>
    <p:sldId id="318" r:id="rId18"/>
    <p:sldId id="355" r:id="rId19"/>
    <p:sldId id="356" r:id="rId20"/>
    <p:sldId id="354" r:id="rId21"/>
    <p:sldId id="322" r:id="rId22"/>
    <p:sldId id="268" r:id="rId23"/>
    <p:sldId id="323" r:id="rId24"/>
    <p:sldId id="269" r:id="rId25"/>
    <p:sldId id="275" r:id="rId26"/>
    <p:sldId id="274" r:id="rId27"/>
    <p:sldId id="273" r:id="rId28"/>
    <p:sldId id="272" r:id="rId29"/>
    <p:sldId id="271" r:id="rId30"/>
    <p:sldId id="277" r:id="rId31"/>
    <p:sldId id="339" r:id="rId32"/>
    <p:sldId id="348" r:id="rId33"/>
    <p:sldId id="338" r:id="rId34"/>
    <p:sldId id="340" r:id="rId35"/>
    <p:sldId id="349" r:id="rId36"/>
    <p:sldId id="278" r:id="rId37"/>
    <p:sldId id="261" r:id="rId38"/>
    <p:sldId id="282" r:id="rId39"/>
    <p:sldId id="260" r:id="rId40"/>
    <p:sldId id="257" r:id="rId41"/>
    <p:sldId id="280" r:id="rId42"/>
    <p:sldId id="283" r:id="rId43"/>
    <p:sldId id="346" r:id="rId44"/>
    <p:sldId id="279" r:id="rId45"/>
    <p:sldId id="341" r:id="rId46"/>
    <p:sldId id="344" r:id="rId47"/>
    <p:sldId id="358" r:id="rId48"/>
    <p:sldId id="342" r:id="rId49"/>
    <p:sldId id="345" r:id="rId50"/>
    <p:sldId id="333" r:id="rId51"/>
    <p:sldId id="359" r:id="rId52"/>
    <p:sldId id="360" r:id="rId53"/>
    <p:sldId id="336" r:id="rId54"/>
    <p:sldId id="284"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4AAC"/>
    <a:srgbClr val="540054"/>
    <a:srgbClr val="886B8B"/>
    <a:srgbClr val="000000"/>
    <a:srgbClr val="FFFFFF"/>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0" autoAdjust="0"/>
    <p:restoredTop sz="94645" autoAdjust="0"/>
  </p:normalViewPr>
  <p:slideViewPr>
    <p:cSldViewPr>
      <p:cViewPr varScale="1">
        <p:scale>
          <a:sx n="90" d="100"/>
          <a:sy n="90" d="100"/>
        </p:scale>
        <p:origin x="-155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90" d="100"/>
          <a:sy n="90" d="100"/>
        </p:scale>
        <p:origin x="-3060" y="4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1627F-31D2-49C6-8383-02500F22A69D}" type="datetimeFigureOut">
              <a:rPr lang="en-US" smtClean="0"/>
              <a:pPr/>
              <a:t>6/19/15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D6B4D2-B8BB-41FA-97B1-66E41AF38C37}" type="slidenum">
              <a:rPr lang="en-US" smtClean="0"/>
              <a:pPr/>
              <a:t>‹#›</a:t>
            </a:fld>
            <a:endParaRPr lang="en-US"/>
          </a:p>
        </p:txBody>
      </p:sp>
    </p:spTree>
    <p:extLst>
      <p:ext uri="{BB962C8B-B14F-4D97-AF65-F5344CB8AC3E}">
        <p14:creationId xmlns:p14="http://schemas.microsoft.com/office/powerpoint/2010/main" val="1955834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a:t>
            </a:r>
          </a:p>
        </p:txBody>
      </p:sp>
      <p:sp>
        <p:nvSpPr>
          <p:cNvPr id="4" name="Slide Number Placeholder 3"/>
          <p:cNvSpPr>
            <a:spLocks noGrp="1"/>
          </p:cNvSpPr>
          <p:nvPr>
            <p:ph type="sldNum" sz="quarter" idx="10"/>
          </p:nvPr>
        </p:nvSpPr>
        <p:spPr/>
        <p:txBody>
          <a:bodyPr/>
          <a:lstStyle/>
          <a:p>
            <a:fld id="{C1D6B4D2-B8BB-41FA-97B1-66E41AF38C37}"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D6B4D2-B8BB-41FA-97B1-66E41AF38C37}"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D6B4D2-B8BB-41FA-97B1-66E41AF38C37}"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D6B4D2-B8BB-41FA-97B1-66E41AF38C37}" type="slidenum">
              <a:rPr lang="en-US" smtClean="0"/>
              <a:pPr/>
              <a:t>11</a:t>
            </a:fld>
            <a:endParaRPr lang="en-US"/>
          </a:p>
        </p:txBody>
      </p:sp>
    </p:spTree>
    <p:extLst>
      <p:ext uri="{BB962C8B-B14F-4D97-AF65-F5344CB8AC3E}">
        <p14:creationId xmlns:p14="http://schemas.microsoft.com/office/powerpoint/2010/main" val="3680342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1B6CBA-D0C4-49C8-9576-BBAF24A5A054}" type="datetimeFigureOut">
              <a:rPr lang="en-US" smtClean="0"/>
              <a:pPr/>
              <a:t>6/19/15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5434B8-3914-47C4-B34A-52377E30FE56}" type="slidenum">
              <a:rPr lang="en-US" smtClean="0"/>
              <a:pPr/>
              <a:t>‹#›</a:t>
            </a:fld>
            <a:endParaRPr lang="en-US"/>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1B6CBA-D0C4-49C8-9576-BBAF24A5A054}" type="datetimeFigureOut">
              <a:rPr lang="en-US" smtClean="0"/>
              <a:pPr/>
              <a:t>6/19/15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5434B8-3914-47C4-B34A-52377E30FE56}" type="slidenum">
              <a:rPr lang="en-US" smtClean="0"/>
              <a:pPr/>
              <a:t>‹#›</a:t>
            </a:fld>
            <a:endParaRPr lang="en-US"/>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1B6CBA-D0C4-49C8-9576-BBAF24A5A054}" type="datetimeFigureOut">
              <a:rPr lang="en-US" smtClean="0"/>
              <a:pPr/>
              <a:t>6/19/15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5434B8-3914-47C4-B34A-52377E30FE56}" type="slidenum">
              <a:rPr lang="en-US" smtClean="0"/>
              <a:pPr/>
              <a:t>‹#›</a:t>
            </a:fld>
            <a:endParaRPr lang="en-US"/>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1B6CBA-D0C4-49C8-9576-BBAF24A5A054}" type="datetimeFigureOut">
              <a:rPr lang="en-US" smtClean="0"/>
              <a:pPr/>
              <a:t>6/19/15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5434B8-3914-47C4-B34A-52377E30FE56}" type="slidenum">
              <a:rPr lang="en-US" smtClean="0"/>
              <a:pPr/>
              <a:t>‹#›</a:t>
            </a:fld>
            <a:endParaRPr lang="en-US"/>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1B6CBA-D0C4-49C8-9576-BBAF24A5A054}" type="datetimeFigureOut">
              <a:rPr lang="en-US" smtClean="0"/>
              <a:pPr/>
              <a:t>6/19/15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5434B8-3914-47C4-B34A-52377E30FE56}" type="slidenum">
              <a:rPr lang="en-US" smtClean="0"/>
              <a:pPr/>
              <a:t>‹#›</a:t>
            </a:fld>
            <a:endParaRPr lang="en-US"/>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1B6CBA-D0C4-49C8-9576-BBAF24A5A054}" type="datetimeFigureOut">
              <a:rPr lang="en-US" smtClean="0"/>
              <a:pPr/>
              <a:t>6/19/15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5434B8-3914-47C4-B34A-52377E30FE56}" type="slidenum">
              <a:rPr lang="en-US" smtClean="0"/>
              <a:pPr/>
              <a:t>‹#›</a:t>
            </a:fld>
            <a:endParaRPr lang="en-US"/>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1B6CBA-D0C4-49C8-9576-BBAF24A5A054}" type="datetimeFigureOut">
              <a:rPr lang="en-US" smtClean="0"/>
              <a:pPr/>
              <a:t>6/19/15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5434B8-3914-47C4-B34A-52377E30FE56}" type="slidenum">
              <a:rPr lang="en-US" smtClean="0"/>
              <a:pPr/>
              <a:t>‹#›</a:t>
            </a:fld>
            <a:endParaRPr lang="en-US"/>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1B6CBA-D0C4-49C8-9576-BBAF24A5A054}" type="datetimeFigureOut">
              <a:rPr lang="en-US" smtClean="0"/>
              <a:pPr/>
              <a:t>6/19/15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5434B8-3914-47C4-B34A-52377E30FE56}" type="slidenum">
              <a:rPr lang="en-US" smtClean="0"/>
              <a:pPr/>
              <a:t>‹#›</a:t>
            </a:fld>
            <a:endParaRPr lang="en-US"/>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1B6CBA-D0C4-49C8-9576-BBAF24A5A054}" type="datetimeFigureOut">
              <a:rPr lang="en-US" smtClean="0"/>
              <a:pPr/>
              <a:t>6/19/15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5434B8-3914-47C4-B34A-52377E30FE56}" type="slidenum">
              <a:rPr lang="en-US" smtClean="0"/>
              <a:pPr/>
              <a:t>‹#›</a:t>
            </a:fld>
            <a:endParaRPr lang="en-US"/>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1B6CBA-D0C4-49C8-9576-BBAF24A5A054}" type="datetimeFigureOut">
              <a:rPr lang="en-US" smtClean="0"/>
              <a:pPr/>
              <a:t>6/19/15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5434B8-3914-47C4-B34A-52377E30FE56}" type="slidenum">
              <a:rPr lang="en-US" smtClean="0"/>
              <a:pPr/>
              <a:t>‹#›</a:t>
            </a:fld>
            <a:endParaRPr lang="en-US"/>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1B6CBA-D0C4-49C8-9576-BBAF24A5A054}" type="datetimeFigureOut">
              <a:rPr lang="en-US" smtClean="0"/>
              <a:pPr/>
              <a:t>6/19/15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5434B8-3914-47C4-B34A-52377E30FE56}" type="slidenum">
              <a:rPr lang="en-US" smtClean="0"/>
              <a:pPr/>
              <a:t>‹#›</a:t>
            </a:fld>
            <a:endParaRPr lang="en-US"/>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B6CBA-D0C4-49C8-9576-BBAF24A5A054}" type="datetimeFigureOut">
              <a:rPr lang="en-US" smtClean="0"/>
              <a:pPr/>
              <a:t>6/19/15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5434B8-3914-47C4-B34A-52377E30FE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med"/>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4.jpeg"/><Relationship Id="rId5" Type="http://schemas.openxmlformats.org/officeDocument/2006/relationships/image" Target="../media/image7.png"/><Relationship Id="rId6"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7.png"/><Relationship Id="rId5" Type="http://schemas.openxmlformats.org/officeDocument/2006/relationships/image" Target="../media/image30.jpeg"/><Relationship Id="rId6" Type="http://schemas.openxmlformats.org/officeDocument/2006/relationships/image" Target="../media/image31.jpeg"/><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24.jpe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24.jpeg"/><Relationship Id="rId6" Type="http://schemas.openxmlformats.org/officeDocument/2006/relationships/image" Target="../media/image7.png"/><Relationship Id="rId7" Type="http://schemas.openxmlformats.org/officeDocument/2006/relationships/image" Target="../media/image37.jpeg"/><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24.jpeg"/><Relationship Id="rId5" Type="http://schemas.openxmlformats.org/officeDocument/2006/relationships/image" Target="../media/image7.png"/><Relationship Id="rId6" Type="http://schemas.openxmlformats.org/officeDocument/2006/relationships/image" Target="../media/image40.png"/><Relationship Id="rId7" Type="http://schemas.openxmlformats.org/officeDocument/2006/relationships/image" Target="../media/image41.jpeg"/><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7.png"/><Relationship Id="rId5"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24.jpeg"/><Relationship Id="rId5" Type="http://schemas.openxmlformats.org/officeDocument/2006/relationships/image" Target="../media/image7.png"/><Relationship Id="rId6"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47.jpeg"/><Relationship Id="rId5"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jpeg"/><Relationship Id="rId1" Type="http://schemas.openxmlformats.org/officeDocument/2006/relationships/slideLayout" Target="../slideLayouts/slideLayout1.xml"/><Relationship Id="rId2"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2.jpe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52.jpe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52.jpe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52.jpe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7.png"/><Relationship Id="rId5" Type="http://schemas.openxmlformats.org/officeDocument/2006/relationships/image" Target="../media/image67.jpeg"/><Relationship Id="rId1" Type="http://schemas.openxmlformats.org/officeDocument/2006/relationships/slideLayout" Target="../slideLayouts/slideLayout1.xml"/><Relationship Id="rId2"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7.png"/><Relationship Id="rId5" Type="http://schemas.openxmlformats.org/officeDocument/2006/relationships/image" Target="../media/image69.jpeg"/><Relationship Id="rId1" Type="http://schemas.openxmlformats.org/officeDocument/2006/relationships/slideLayout" Target="../slideLayouts/slideLayout1.xml"/><Relationship Id="rId2"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7.png"/><Relationship Id="rId5"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73.png"/><Relationship Id="rId5" Type="http://schemas.openxmlformats.org/officeDocument/2006/relationships/image" Target="../media/image6.jpeg"/><Relationship Id="rId6" Type="http://schemas.openxmlformats.org/officeDocument/2006/relationships/image" Target="../media/image52.jpeg"/><Relationship Id="rId7" Type="http://schemas.openxmlformats.org/officeDocument/2006/relationships/image" Target="../media/image7.png"/><Relationship Id="rId1" Type="http://schemas.microsoft.com/office/2007/relationships/media" Target="../media/media1.MOV"/><Relationship Id="rId2" Type="http://schemas.openxmlformats.org/officeDocument/2006/relationships/video" Target="../media/media1.MOV"/></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52.jpeg"/><Relationship Id="rId5" Type="http://schemas.openxmlformats.org/officeDocument/2006/relationships/image" Target="../media/image7.png"/><Relationship Id="rId6" Type="http://schemas.openxmlformats.org/officeDocument/2006/relationships/image" Target="../media/image76.jpeg"/><Relationship Id="rId1" Type="http://schemas.openxmlformats.org/officeDocument/2006/relationships/slideLayout" Target="../slideLayouts/slideLayout1.xml"/><Relationship Id="rId2"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52.jpeg"/><Relationship Id="rId5" Type="http://schemas.openxmlformats.org/officeDocument/2006/relationships/image" Target="../media/image7.png"/><Relationship Id="rId6" Type="http://schemas.openxmlformats.org/officeDocument/2006/relationships/image" Target="../media/image80.jpeg"/><Relationship Id="rId1" Type="http://schemas.openxmlformats.org/officeDocument/2006/relationships/slideLayout" Target="../slideLayouts/slideLayout1.xml"/><Relationship Id="rId2"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81.png"/><Relationship Id="rId5" Type="http://schemas.openxmlformats.org/officeDocument/2006/relationships/image" Target="../media/image52.jpeg"/><Relationship Id="rId6" Type="http://schemas.openxmlformats.org/officeDocument/2006/relationships/image" Target="../media/image7.png"/><Relationship Id="rId1" Type="http://schemas.microsoft.com/office/2007/relationships/media" Target="../media/media2.MOV"/><Relationship Id="rId2" Type="http://schemas.openxmlformats.org/officeDocument/2006/relationships/video" Target="../media/media2.MOV"/></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52.jpe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82.jpe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52.jpe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52.jpe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87.jpeg"/></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52.jpe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89.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52.jpe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91.jpeg"/></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52.jpe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93.jpe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52.jpe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95.jpeg"/></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52.jpeg"/><Relationship Id="rId5" Type="http://schemas.openxmlformats.org/officeDocument/2006/relationships/image" Target="../media/image7.png"/><Relationship Id="rId6" Type="http://schemas.openxmlformats.org/officeDocument/2006/relationships/image" Target="../media/image101.jpeg"/><Relationship Id="rId1" Type="http://schemas.openxmlformats.org/officeDocument/2006/relationships/slideLayout" Target="../slideLayouts/slideLayout1.xml"/><Relationship Id="rId2" Type="http://schemas.openxmlformats.org/officeDocument/2006/relationships/image" Target="../media/image99.jpeg"/></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02.jpe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03.jpeg"/><Relationship Id="rId1" Type="http://schemas.openxmlformats.org/officeDocument/2006/relationships/slideLayout" Target="../slideLayouts/slideLayout1.xml"/><Relationship Id="rId2" Type="http://schemas.openxmlformats.org/officeDocument/2006/relationships/image" Target="../media/image101.jpeg"/></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1.jpe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1.jpe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06.jpeg"/></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01.jpe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10.jpeg"/><Relationship Id="rId5" Type="http://schemas.openxmlformats.org/officeDocument/2006/relationships/image" Target="../media/image111.jpeg"/><Relationship Id="rId1" Type="http://schemas.openxmlformats.org/officeDocument/2006/relationships/slideLayout" Target="../slideLayouts/slideLayout1.xml"/><Relationship Id="rId2" Type="http://schemas.openxmlformats.org/officeDocument/2006/relationships/image" Target="../media/image101.jpeg"/></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jpeg"/><Relationship Id="rId6" Type="http://schemas.openxmlformats.org/officeDocument/2006/relationships/image" Target="../media/image116.jpeg"/><Relationship Id="rId1" Type="http://schemas.openxmlformats.org/officeDocument/2006/relationships/slideLayout" Target="../slideLayouts/slideLayout1.xml"/><Relationship Id="rId2" Type="http://schemas.openxmlformats.org/officeDocument/2006/relationships/image" Target="../media/image112.jpe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17.jpeg"/><Relationship Id="rId1" Type="http://schemas.openxmlformats.org/officeDocument/2006/relationships/slideLayout" Target="../slideLayouts/slideLayout1.xml"/><Relationship Id="rId2" Type="http://schemas.openxmlformats.org/officeDocument/2006/relationships/image" Target="../media/image101.jpeg"/></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18.jpe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19.png"/><Relationship Id="rId1" Type="http://schemas.openxmlformats.org/officeDocument/2006/relationships/slideLayout" Target="../slideLayouts/slideLayout1.xml"/><Relationship Id="rId2" Type="http://schemas.openxmlformats.org/officeDocument/2006/relationships/image" Target="../media/image101.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jpeg"/><Relationship Id="rId10" Type="http://schemas.openxmlformats.org/officeDocument/2006/relationships/image" Target="../media/image21.jpeg"/><Relationship Id="rId11" Type="http://schemas.openxmlformats.org/officeDocument/2006/relationships/image" Target="../media/image22.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55734" y="2006399"/>
            <a:ext cx="4201706" cy="3886200"/>
          </a:xfrm>
          <a:prstGeom prst="rect">
            <a:avLst/>
          </a:prstGeom>
          <a:effectLst>
            <a:softEdge rad="31750"/>
          </a:effectLst>
        </p:spPr>
      </p:pic>
      <p:sp>
        <p:nvSpPr>
          <p:cNvPr id="7" name="TextBox 6"/>
          <p:cNvSpPr txBox="1"/>
          <p:nvPr/>
        </p:nvSpPr>
        <p:spPr>
          <a:xfrm>
            <a:off x="4572000" y="6061545"/>
            <a:ext cx="3429000" cy="400110"/>
          </a:xfrm>
          <a:prstGeom prst="rect">
            <a:avLst/>
          </a:prstGeom>
          <a:noFill/>
        </p:spPr>
        <p:txBody>
          <a:bodyPr wrap="square" rtlCol="0">
            <a:spAutoFit/>
          </a:bodyPr>
          <a:lstStyle/>
          <a:p>
            <a:pPr algn="ctr"/>
            <a:r>
              <a:rPr lang="en-US" sz="2000" dirty="0" smtClean="0">
                <a:solidFill>
                  <a:srgbClr val="540054"/>
                </a:solidFill>
                <a:latin typeface="Candara" pitchFamily="34" charset="0"/>
              </a:rPr>
              <a:t>www.riverhillsharvest.com</a:t>
            </a:r>
          </a:p>
        </p:txBody>
      </p:sp>
      <p:sp>
        <p:nvSpPr>
          <p:cNvPr id="10" name="TextBox 9"/>
          <p:cNvSpPr txBox="1"/>
          <p:nvPr/>
        </p:nvSpPr>
        <p:spPr>
          <a:xfrm>
            <a:off x="661535" y="5677754"/>
            <a:ext cx="3276600" cy="815608"/>
          </a:xfrm>
          <a:prstGeom prst="rect">
            <a:avLst/>
          </a:prstGeom>
          <a:noFill/>
        </p:spPr>
        <p:txBody>
          <a:bodyPr wrap="square" rtlCol="0">
            <a:spAutoFit/>
          </a:bodyPr>
          <a:lstStyle/>
          <a:p>
            <a:pPr algn="ctr"/>
            <a:r>
              <a:rPr lang="en-US" sz="1400" dirty="0" smtClean="0">
                <a:solidFill>
                  <a:srgbClr val="540054"/>
                </a:solidFill>
                <a:latin typeface="Candara" pitchFamily="34" charset="0"/>
              </a:rPr>
              <a:t>Presenter:  Terry Durham</a:t>
            </a:r>
          </a:p>
          <a:p>
            <a:pPr algn="ctr"/>
            <a:r>
              <a:rPr lang="en-US" sz="1100" dirty="0" smtClean="0">
                <a:solidFill>
                  <a:srgbClr val="540054"/>
                </a:solidFill>
                <a:latin typeface="Candara" pitchFamily="34" charset="0"/>
              </a:rPr>
              <a:t>President, Missouri River Hills Elderberry Producers</a:t>
            </a:r>
          </a:p>
          <a:p>
            <a:pPr algn="ctr"/>
            <a:r>
              <a:rPr lang="en-US" sz="1100" dirty="0" err="1" smtClean="0">
                <a:solidFill>
                  <a:srgbClr val="540054"/>
                </a:solidFill>
                <a:latin typeface="Candara" pitchFamily="34" charset="0"/>
              </a:rPr>
              <a:t>Eridu</a:t>
            </a:r>
            <a:r>
              <a:rPr lang="en-US" sz="1100" dirty="0" smtClean="0">
                <a:solidFill>
                  <a:srgbClr val="540054"/>
                </a:solidFill>
                <a:latin typeface="Candara" pitchFamily="34" charset="0"/>
              </a:rPr>
              <a:t> Farms, Hartsburg, MO 65039</a:t>
            </a:r>
          </a:p>
          <a:p>
            <a:pPr algn="ctr"/>
            <a:r>
              <a:rPr lang="en-US" sz="1100" dirty="0" smtClean="0">
                <a:solidFill>
                  <a:srgbClr val="540054"/>
                </a:solidFill>
                <a:latin typeface="Candara" pitchFamily="34" charset="0"/>
              </a:rPr>
              <a:t>573-999-3034   eridu_farms@yahoo.com</a:t>
            </a:r>
            <a:endParaRPr lang="en-US" sz="1100" dirty="0">
              <a:solidFill>
                <a:srgbClr val="540054"/>
              </a:solidFill>
              <a:latin typeface="Candara" pitchFamily="34" charset="0"/>
            </a:endParaRPr>
          </a:p>
        </p:txBody>
      </p:sp>
      <p:sp>
        <p:nvSpPr>
          <p:cNvPr id="3" name="TextBox 2"/>
          <p:cNvSpPr txBox="1"/>
          <p:nvPr/>
        </p:nvSpPr>
        <p:spPr>
          <a:xfrm>
            <a:off x="703361" y="2435209"/>
            <a:ext cx="4686075" cy="1200329"/>
          </a:xfrm>
          <a:prstGeom prst="rect">
            <a:avLst/>
          </a:prstGeom>
          <a:solidFill>
            <a:srgbClr val="540054"/>
          </a:solidFill>
          <a:effectLst>
            <a:softEdge rad="31750"/>
          </a:effectLst>
        </p:spPr>
        <p:txBody>
          <a:bodyPr wrap="square" rtlCol="0">
            <a:spAutoFit/>
          </a:bodyPr>
          <a:lstStyle/>
          <a:p>
            <a:pPr algn="ctr"/>
            <a:r>
              <a:rPr lang="en-US" sz="3600" b="1" dirty="0">
                <a:solidFill>
                  <a:schemeClr val="bg1">
                    <a:lumMod val="95000"/>
                  </a:schemeClr>
                </a:solidFill>
                <a:latin typeface="Candara" pitchFamily="34" charset="0"/>
              </a:rPr>
              <a:t>Cultivating Elderberry as a Cash Crop </a:t>
            </a:r>
          </a:p>
        </p:txBody>
      </p:sp>
      <p:grpSp>
        <p:nvGrpSpPr>
          <p:cNvPr id="21" name="Group 20"/>
          <p:cNvGrpSpPr/>
          <p:nvPr/>
        </p:nvGrpSpPr>
        <p:grpSpPr>
          <a:xfrm>
            <a:off x="488668" y="3799429"/>
            <a:ext cx="3774734" cy="1740188"/>
            <a:chOff x="131933" y="3581400"/>
            <a:chExt cx="3774734" cy="1740188"/>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3581400"/>
              <a:ext cx="3367289" cy="1386531"/>
            </a:xfrm>
            <a:prstGeom prst="rect">
              <a:avLst/>
            </a:prstGeom>
          </p:spPr>
        </p:pic>
        <p:sp>
          <p:nvSpPr>
            <p:cNvPr id="15" name="TextBox 14"/>
            <p:cNvSpPr txBox="1"/>
            <p:nvPr/>
          </p:nvSpPr>
          <p:spPr>
            <a:xfrm>
              <a:off x="131933" y="5029200"/>
              <a:ext cx="3774734" cy="292388"/>
            </a:xfrm>
            <a:prstGeom prst="rect">
              <a:avLst/>
            </a:prstGeom>
            <a:noFill/>
          </p:spPr>
          <p:txBody>
            <a:bodyPr wrap="square" rtlCol="0">
              <a:spAutoFit/>
            </a:bodyPr>
            <a:lstStyle/>
            <a:p>
              <a:pPr algn="ctr"/>
              <a:r>
                <a:rPr lang="en-US" sz="1300" b="1" kern="1100" spc="50" dirty="0" smtClean="0">
                  <a:solidFill>
                    <a:schemeClr val="accent5">
                      <a:lumMod val="75000"/>
                    </a:schemeClr>
                  </a:solidFill>
                  <a:latin typeface="Candara" pitchFamily="34" charset="0"/>
                </a:rPr>
                <a:t>Wealth to Farmers – Health to Communities</a:t>
              </a:r>
              <a:endParaRPr lang="en-US" sz="1300" b="1" kern="1100" spc="50" dirty="0">
                <a:solidFill>
                  <a:schemeClr val="accent5">
                    <a:lumMod val="75000"/>
                  </a:schemeClr>
                </a:solidFill>
                <a:latin typeface="Candara" pitchFamily="34" charset="0"/>
              </a:endParaRPr>
            </a:p>
          </p:txBody>
        </p:sp>
        <p:cxnSp>
          <p:nvCxnSpPr>
            <p:cNvPr id="18" name="Straight Connector 17"/>
            <p:cNvCxnSpPr/>
            <p:nvPr/>
          </p:nvCxnSpPr>
          <p:spPr>
            <a:xfrm>
              <a:off x="685800" y="5029200"/>
              <a:ext cx="266700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20249" y="625216"/>
            <a:ext cx="4300225" cy="1794754"/>
          </a:xfrm>
          <a:prstGeom prst="rect">
            <a:avLst/>
          </a:prstGeom>
          <a:effectLst>
            <a:softEdge rad="31750"/>
          </a:effectLst>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0333" y="392380"/>
            <a:ext cx="3026354" cy="2260425"/>
          </a:xfrm>
          <a:prstGeom prst="rect">
            <a:avLst/>
          </a:prstGeom>
          <a:effectLst>
            <a:softEdge rad="31750"/>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2805" t="21691"/>
          <a:stretch/>
        </p:blipFill>
        <p:spPr bwMode="auto">
          <a:xfrm>
            <a:off x="1972382" y="2529840"/>
            <a:ext cx="5647617" cy="3081053"/>
          </a:xfrm>
          <a:prstGeom prst="rect">
            <a:avLst/>
          </a:prstGeom>
          <a:noFill/>
          <a:ln w="9525">
            <a:noFill/>
            <a:miter lim="800000"/>
            <a:headEnd/>
            <a:tailEnd/>
          </a:ln>
          <a:effectLst/>
        </p:spPr>
      </p:pic>
      <p:sp>
        <p:nvSpPr>
          <p:cNvPr id="7" name="TextBox 6"/>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9" name="Group 8"/>
          <p:cNvGrpSpPr/>
          <p:nvPr/>
        </p:nvGrpSpPr>
        <p:grpSpPr>
          <a:xfrm>
            <a:off x="294702" y="228600"/>
            <a:ext cx="8527002" cy="1372912"/>
            <a:chOff x="769398" y="6324600"/>
            <a:chExt cx="8527002" cy="1372912"/>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9398" y="6324600"/>
              <a:ext cx="8527002" cy="1372912"/>
            </a:xfrm>
            <a:prstGeom prst="rect">
              <a:avLst/>
            </a:prstGeom>
            <a:effectLst>
              <a:glow rad="139700">
                <a:schemeClr val="bg1">
                  <a:lumMod val="95000"/>
                  <a:alpha val="40000"/>
                </a:schemeClr>
              </a:glow>
              <a:softEdge rad="63500"/>
            </a:effectLst>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8921" y="6618388"/>
              <a:ext cx="1820131" cy="749466"/>
            </a:xfrm>
            <a:prstGeom prst="rect">
              <a:avLst/>
            </a:prstGeom>
          </p:spPr>
        </p:pic>
      </p:grpSp>
      <p:sp>
        <p:nvSpPr>
          <p:cNvPr id="2" name="TextBox 1"/>
          <p:cNvSpPr txBox="1"/>
          <p:nvPr/>
        </p:nvSpPr>
        <p:spPr>
          <a:xfrm>
            <a:off x="2427247" y="1828800"/>
            <a:ext cx="4580818" cy="584775"/>
          </a:xfrm>
          <a:prstGeom prst="rect">
            <a:avLst/>
          </a:prstGeom>
          <a:solidFill>
            <a:srgbClr val="540054"/>
          </a:solidFill>
        </p:spPr>
        <p:txBody>
          <a:bodyPr wrap="square" rtlCol="0">
            <a:spAutoFit/>
          </a:bodyPr>
          <a:lstStyle/>
          <a:p>
            <a:pPr algn="ctr"/>
            <a:r>
              <a:rPr lang="en-US" sz="3200" b="1" dirty="0" smtClean="0">
                <a:solidFill>
                  <a:schemeClr val="bg1">
                    <a:lumMod val="95000"/>
                  </a:schemeClr>
                </a:solidFill>
                <a:latin typeface="Candara" pitchFamily="34" charset="0"/>
              </a:rPr>
              <a:t>‘</a:t>
            </a:r>
            <a:r>
              <a:rPr lang="en-US" sz="3200" b="1" dirty="0" err="1" smtClean="0">
                <a:solidFill>
                  <a:schemeClr val="bg1">
                    <a:lumMod val="95000"/>
                  </a:schemeClr>
                </a:solidFill>
                <a:latin typeface="Candara" pitchFamily="34" charset="0"/>
              </a:rPr>
              <a:t>Wyldewood</a:t>
            </a:r>
            <a:r>
              <a:rPr lang="en-US" sz="3200" b="1" dirty="0" smtClean="0">
                <a:solidFill>
                  <a:schemeClr val="bg1">
                    <a:lumMod val="95000"/>
                  </a:schemeClr>
                </a:solidFill>
                <a:latin typeface="Candara" pitchFamily="34" charset="0"/>
              </a:rPr>
              <a:t>’ Elderberry</a:t>
            </a:r>
            <a:endParaRPr lang="en-US" sz="3200" b="1" dirty="0">
              <a:solidFill>
                <a:schemeClr val="bg1">
                  <a:lumMod val="95000"/>
                </a:schemeClr>
              </a:solidFill>
              <a:latin typeface="Candara" pitchFamily="34"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1460" y="1814946"/>
            <a:ext cx="8593486" cy="4521322"/>
          </a:xfrm>
          <a:prstGeom prst="rect">
            <a:avLst/>
          </a:prstGeom>
          <a:solidFill>
            <a:srgbClr val="540054"/>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2904" t="19884"/>
          <a:stretch/>
        </p:blipFill>
        <p:spPr bwMode="auto">
          <a:xfrm>
            <a:off x="4335780" y="3396580"/>
            <a:ext cx="4395163" cy="2349762"/>
          </a:xfrm>
          <a:prstGeom prst="rect">
            <a:avLst/>
          </a:prstGeom>
          <a:noFill/>
          <a:ln w="9525">
            <a:noFill/>
            <a:miter lim="800000"/>
            <a:headEnd/>
            <a:tailEnd/>
          </a:ln>
          <a:effectLst/>
        </p:spPr>
      </p:pic>
      <p:grpSp>
        <p:nvGrpSpPr>
          <p:cNvPr id="14" name="Group 13"/>
          <p:cNvGrpSpPr/>
          <p:nvPr/>
        </p:nvGrpSpPr>
        <p:grpSpPr>
          <a:xfrm>
            <a:off x="294702" y="228600"/>
            <a:ext cx="8527002" cy="1372912"/>
            <a:chOff x="769398" y="6324600"/>
            <a:chExt cx="8527002" cy="1372912"/>
          </a:xfrm>
        </p:grpSpPr>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9398" y="6324600"/>
              <a:ext cx="8527002" cy="1372912"/>
            </a:xfrm>
            <a:prstGeom prst="rect">
              <a:avLst/>
            </a:prstGeom>
            <a:effectLst>
              <a:glow rad="139700">
                <a:schemeClr val="bg1">
                  <a:lumMod val="95000"/>
                  <a:alpha val="40000"/>
                </a:schemeClr>
              </a:glow>
              <a:softEdge rad="63500"/>
            </a:effectLst>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38921" y="6618388"/>
              <a:ext cx="1820131" cy="749466"/>
            </a:xfrm>
            <a:prstGeom prst="rect">
              <a:avLst/>
            </a:prstGeom>
          </p:spPr>
        </p:pic>
      </p:grpSp>
      <p:pic>
        <p:nvPicPr>
          <p:cNvPr id="10" name="Picture 2"/>
          <p:cNvPicPr>
            <a:picLocks noChangeAspect="1" noChangeArrowheads="1"/>
          </p:cNvPicPr>
          <p:nvPr/>
        </p:nvPicPr>
        <p:blipFill>
          <a:blip r:embed="rId6" cstate="print"/>
          <a:srcRect/>
          <a:stretch>
            <a:fillRect/>
          </a:stretch>
        </p:blipFill>
        <p:spPr bwMode="auto">
          <a:xfrm>
            <a:off x="492081" y="1991274"/>
            <a:ext cx="3689547" cy="2810612"/>
          </a:xfrm>
          <a:prstGeom prst="rect">
            <a:avLst/>
          </a:prstGeom>
          <a:noFill/>
          <a:ln w="9525">
            <a:noFill/>
            <a:miter lim="800000"/>
            <a:headEnd/>
            <a:tailEnd/>
          </a:ln>
          <a:effectLst>
            <a:glow rad="101600">
              <a:schemeClr val="bg1">
                <a:lumMod val="95000"/>
                <a:alpha val="40000"/>
              </a:schemeClr>
            </a:glow>
          </a:effectLst>
        </p:spPr>
      </p:pic>
      <p:sp>
        <p:nvSpPr>
          <p:cNvPr id="11" name="TextBox 10"/>
          <p:cNvSpPr txBox="1"/>
          <p:nvPr/>
        </p:nvSpPr>
        <p:spPr>
          <a:xfrm>
            <a:off x="634999" y="4968240"/>
            <a:ext cx="3403709" cy="954107"/>
          </a:xfrm>
          <a:prstGeom prst="rect">
            <a:avLst/>
          </a:prstGeom>
          <a:noFill/>
        </p:spPr>
        <p:txBody>
          <a:bodyPr wrap="square" rtlCol="0">
            <a:spAutoFit/>
          </a:bodyPr>
          <a:lstStyle/>
          <a:p>
            <a:pPr algn="ctr"/>
            <a:r>
              <a:rPr lang="en-US" sz="2800" b="1" dirty="0" smtClean="0">
                <a:solidFill>
                  <a:schemeClr val="bg1">
                    <a:lumMod val="95000"/>
                  </a:schemeClr>
                </a:solidFill>
                <a:latin typeface="Candara" pitchFamily="34" charset="0"/>
              </a:rPr>
              <a:t>Dense flower cluster of ‘</a:t>
            </a:r>
            <a:r>
              <a:rPr lang="en-US" sz="2800" b="1" dirty="0" err="1" smtClean="0">
                <a:solidFill>
                  <a:schemeClr val="bg1">
                    <a:lumMod val="95000"/>
                  </a:schemeClr>
                </a:solidFill>
                <a:latin typeface="Candara" pitchFamily="34" charset="0"/>
              </a:rPr>
              <a:t>Wyldewood</a:t>
            </a:r>
            <a:r>
              <a:rPr lang="en-US" sz="2800" b="1" dirty="0" smtClean="0">
                <a:solidFill>
                  <a:schemeClr val="bg1">
                    <a:lumMod val="95000"/>
                  </a:schemeClr>
                </a:solidFill>
                <a:latin typeface="Candara" pitchFamily="34" charset="0"/>
              </a:rPr>
              <a:t>’</a:t>
            </a:r>
            <a:endParaRPr lang="en-US" sz="2800" b="1" dirty="0">
              <a:solidFill>
                <a:schemeClr val="bg1">
                  <a:lumMod val="95000"/>
                </a:schemeClr>
              </a:solidFill>
              <a:latin typeface="Candara" pitchFamily="34"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2767" t="20800"/>
          <a:stretch/>
        </p:blipFill>
        <p:spPr bwMode="auto">
          <a:xfrm>
            <a:off x="467130" y="3124200"/>
            <a:ext cx="5314139" cy="2685016"/>
          </a:xfrm>
          <a:prstGeom prst="rect">
            <a:avLst/>
          </a:prstGeom>
          <a:noFill/>
          <a:ln w="9525">
            <a:noFill/>
            <a:miter lim="800000"/>
            <a:headEnd/>
            <a:tailEnd/>
          </a:ln>
          <a:effectLst/>
        </p:spPr>
      </p:pic>
      <p:sp>
        <p:nvSpPr>
          <p:cNvPr id="7" name="TextBox 6"/>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11" name="Group 10"/>
          <p:cNvGrpSpPr/>
          <p:nvPr/>
        </p:nvGrpSpPr>
        <p:grpSpPr>
          <a:xfrm>
            <a:off x="294702" y="228600"/>
            <a:ext cx="8527002" cy="1372912"/>
            <a:chOff x="769398" y="6324600"/>
            <a:chExt cx="8527002" cy="1372912"/>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9398" y="6324600"/>
              <a:ext cx="8527002" cy="1372912"/>
            </a:xfrm>
            <a:prstGeom prst="rect">
              <a:avLst/>
            </a:prstGeom>
            <a:effectLst>
              <a:glow rad="139700">
                <a:schemeClr val="bg1">
                  <a:lumMod val="95000"/>
                  <a:alpha val="40000"/>
                </a:schemeClr>
              </a:glow>
              <a:softEdge rad="63500"/>
            </a:effectLst>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8921" y="6618388"/>
              <a:ext cx="1820131" cy="749466"/>
            </a:xfrm>
            <a:prstGeom prst="rect">
              <a:avLst/>
            </a:prstGeom>
          </p:spPr>
        </p:pic>
      </p:grpSp>
      <p:sp>
        <p:nvSpPr>
          <p:cNvPr id="2" name="TextBox 1"/>
          <p:cNvSpPr txBox="1"/>
          <p:nvPr/>
        </p:nvSpPr>
        <p:spPr>
          <a:xfrm>
            <a:off x="551045" y="2182743"/>
            <a:ext cx="4465801" cy="707886"/>
          </a:xfrm>
          <a:prstGeom prst="rect">
            <a:avLst/>
          </a:prstGeom>
          <a:solidFill>
            <a:srgbClr val="540054"/>
          </a:solidFill>
        </p:spPr>
        <p:txBody>
          <a:bodyPr wrap="square" rtlCol="0">
            <a:spAutoFit/>
          </a:bodyPr>
          <a:lstStyle/>
          <a:p>
            <a:pPr algn="ctr"/>
            <a:r>
              <a:rPr lang="en-US" sz="4000" dirty="0" err="1" smtClean="0">
                <a:solidFill>
                  <a:schemeClr val="bg1">
                    <a:lumMod val="95000"/>
                  </a:schemeClr>
                </a:solidFill>
                <a:latin typeface="Candara" pitchFamily="34" charset="0"/>
              </a:rPr>
              <a:t>Wyldewood</a:t>
            </a:r>
            <a:endParaRPr lang="en-US" sz="4000" dirty="0">
              <a:solidFill>
                <a:schemeClr val="bg1">
                  <a:lumMod val="95000"/>
                </a:schemeClr>
              </a:solidFill>
              <a:latin typeface="Candara" pitchFamily="34" charset="0"/>
            </a:endParaRPr>
          </a:p>
        </p:txBody>
      </p:sp>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40680" y="2286000"/>
            <a:ext cx="3200400" cy="2659805"/>
          </a:xfrm>
          <a:prstGeom prst="rect">
            <a:avLst/>
          </a:prstGeom>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t="-1"/>
          <a:stretch/>
        </p:blipFill>
        <p:spPr>
          <a:xfrm>
            <a:off x="9601200" y="1905000"/>
            <a:ext cx="4877430" cy="3760718"/>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2716" t="21070"/>
          <a:stretch/>
        </p:blipFill>
        <p:spPr bwMode="auto">
          <a:xfrm>
            <a:off x="1325880" y="2505861"/>
            <a:ext cx="4831195" cy="2621280"/>
          </a:xfrm>
          <a:prstGeom prst="rect">
            <a:avLst/>
          </a:prstGeom>
          <a:noFill/>
          <a:ln w="9525">
            <a:noFill/>
            <a:miter lim="800000"/>
            <a:headEnd/>
            <a:tailEnd/>
          </a:ln>
          <a:effectLst/>
        </p:spPr>
      </p:pic>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1944" t="18841"/>
          <a:stretch/>
        </p:blipFill>
        <p:spPr bwMode="auto">
          <a:xfrm>
            <a:off x="4132738" y="3962397"/>
            <a:ext cx="4365115" cy="2512367"/>
          </a:xfrm>
          <a:prstGeom prst="rect">
            <a:avLst/>
          </a:prstGeom>
          <a:noFill/>
          <a:ln w="9525">
            <a:noFill/>
            <a:miter lim="800000"/>
            <a:headEnd/>
            <a:tailEnd/>
          </a:ln>
          <a:effectLst/>
        </p:spPr>
      </p:pic>
      <p:sp>
        <p:nvSpPr>
          <p:cNvPr id="8" name="TextBox 7"/>
          <p:cNvSpPr txBox="1"/>
          <p:nvPr/>
        </p:nvSpPr>
        <p:spPr>
          <a:xfrm>
            <a:off x="1295400" y="6226014"/>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13" name="Group 12"/>
          <p:cNvGrpSpPr/>
          <p:nvPr/>
        </p:nvGrpSpPr>
        <p:grpSpPr>
          <a:xfrm>
            <a:off x="294702" y="228600"/>
            <a:ext cx="8527002" cy="1372912"/>
            <a:chOff x="769398" y="6324600"/>
            <a:chExt cx="8527002" cy="1372912"/>
          </a:xfrm>
        </p:grpSpPr>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9398" y="6324600"/>
              <a:ext cx="8527002" cy="1372912"/>
            </a:xfrm>
            <a:prstGeom prst="rect">
              <a:avLst/>
            </a:prstGeom>
            <a:effectLst>
              <a:glow rad="139700">
                <a:schemeClr val="bg1">
                  <a:lumMod val="95000"/>
                  <a:alpha val="40000"/>
                </a:schemeClr>
              </a:glow>
              <a:softEdge rad="63500"/>
            </a:effectLst>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38921" y="6618388"/>
              <a:ext cx="1820131" cy="749466"/>
            </a:xfrm>
            <a:prstGeom prst="rect">
              <a:avLst/>
            </a:prstGeom>
          </p:spPr>
        </p:pic>
      </p:grpSp>
      <p:sp>
        <p:nvSpPr>
          <p:cNvPr id="9" name="TextBox 8"/>
          <p:cNvSpPr txBox="1"/>
          <p:nvPr/>
        </p:nvSpPr>
        <p:spPr>
          <a:xfrm>
            <a:off x="1508576" y="1752600"/>
            <a:ext cx="4465801" cy="707886"/>
          </a:xfrm>
          <a:prstGeom prst="rect">
            <a:avLst/>
          </a:prstGeom>
          <a:solidFill>
            <a:srgbClr val="540054"/>
          </a:solidFill>
        </p:spPr>
        <p:txBody>
          <a:bodyPr wrap="square" rtlCol="0">
            <a:spAutoFit/>
          </a:bodyPr>
          <a:lstStyle/>
          <a:p>
            <a:pPr algn="ctr"/>
            <a:r>
              <a:rPr lang="en-US" sz="4000" dirty="0" smtClean="0">
                <a:solidFill>
                  <a:schemeClr val="bg1">
                    <a:lumMod val="95000"/>
                  </a:schemeClr>
                </a:solidFill>
                <a:latin typeface="Candara" pitchFamily="34" charset="0"/>
              </a:rPr>
              <a:t>‘</a:t>
            </a:r>
            <a:r>
              <a:rPr lang="en-US" sz="4000" dirty="0" err="1" smtClean="0">
                <a:solidFill>
                  <a:schemeClr val="bg1">
                    <a:lumMod val="95000"/>
                  </a:schemeClr>
                </a:solidFill>
                <a:latin typeface="Candara" pitchFamily="34" charset="0"/>
              </a:rPr>
              <a:t>Wyldewood</a:t>
            </a:r>
            <a:r>
              <a:rPr lang="en-US" sz="4000" dirty="0" smtClean="0">
                <a:solidFill>
                  <a:schemeClr val="bg1">
                    <a:lumMod val="95000"/>
                  </a:schemeClr>
                </a:solidFill>
                <a:latin typeface="Candara" pitchFamily="34" charset="0"/>
              </a:rPr>
              <a:t>’</a:t>
            </a:r>
            <a:endParaRPr lang="en-US" sz="4000" dirty="0">
              <a:solidFill>
                <a:schemeClr val="bg1">
                  <a:lumMod val="95000"/>
                </a:schemeClr>
              </a:solidFill>
              <a:latin typeface="Candara" pitchFamily="34"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2560" t="21835"/>
          <a:stretch/>
        </p:blipFill>
        <p:spPr bwMode="auto">
          <a:xfrm>
            <a:off x="5105946" y="4278270"/>
            <a:ext cx="3735495" cy="1777601"/>
          </a:xfrm>
          <a:prstGeom prst="rect">
            <a:avLst/>
          </a:prstGeom>
          <a:noFill/>
          <a:ln w="9525">
            <a:noFill/>
            <a:miter lim="800000"/>
            <a:headEnd/>
            <a:tailEnd/>
          </a:ln>
          <a:effectLst/>
        </p:spPr>
      </p:pic>
      <p:pic>
        <p:nvPicPr>
          <p:cNvPr id="24580"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60307" y="2496750"/>
            <a:ext cx="2826771" cy="1762046"/>
          </a:xfrm>
          <a:prstGeom prst="rect">
            <a:avLst/>
          </a:prstGeom>
          <a:noFill/>
          <a:ln w="9525">
            <a:noFill/>
            <a:miter lim="800000"/>
            <a:headEnd/>
            <a:tailEnd/>
          </a:ln>
          <a:effectLst/>
        </p:spPr>
      </p:pic>
      <p:pic>
        <p:nvPicPr>
          <p:cNvPr id="24581"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2668" t="21244"/>
          <a:stretch/>
        </p:blipFill>
        <p:spPr bwMode="auto">
          <a:xfrm>
            <a:off x="717959" y="2496750"/>
            <a:ext cx="4279619" cy="2166213"/>
          </a:xfrm>
          <a:prstGeom prst="rect">
            <a:avLst/>
          </a:prstGeom>
          <a:noFill/>
          <a:ln w="9525">
            <a:noFill/>
            <a:miter lim="800000"/>
            <a:headEnd/>
            <a:tailEnd/>
          </a:ln>
          <a:effectLst/>
        </p:spPr>
      </p:pic>
      <p:sp>
        <p:nvSpPr>
          <p:cNvPr id="11" name="TextBox 10"/>
          <p:cNvSpPr txBox="1"/>
          <p:nvPr/>
        </p:nvSpPr>
        <p:spPr>
          <a:xfrm>
            <a:off x="5583125" y="6308167"/>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17" name="Group 16"/>
          <p:cNvGrpSpPr/>
          <p:nvPr/>
        </p:nvGrpSpPr>
        <p:grpSpPr>
          <a:xfrm>
            <a:off x="294702" y="228600"/>
            <a:ext cx="8527002" cy="1372912"/>
            <a:chOff x="769398" y="6324600"/>
            <a:chExt cx="8527002" cy="1372912"/>
          </a:xfrm>
        </p:grpSpPr>
        <p:pic>
          <p:nvPicPr>
            <p:cNvPr id="18" name="Picture 1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9398" y="6324600"/>
              <a:ext cx="8527002" cy="1372912"/>
            </a:xfrm>
            <a:prstGeom prst="rect">
              <a:avLst/>
            </a:prstGeom>
            <a:effectLst>
              <a:glow rad="139700">
                <a:schemeClr val="bg1">
                  <a:lumMod val="95000"/>
                  <a:alpha val="40000"/>
                </a:schemeClr>
              </a:glow>
              <a:softEdge rad="63500"/>
            </a:effectLst>
          </p:spPr>
        </p:pic>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38921" y="6618388"/>
              <a:ext cx="1820131" cy="749466"/>
            </a:xfrm>
            <a:prstGeom prst="rect">
              <a:avLst/>
            </a:prstGeom>
          </p:spPr>
        </p:pic>
      </p:grpSp>
      <p:sp>
        <p:nvSpPr>
          <p:cNvPr id="12" name="TextBox 11"/>
          <p:cNvSpPr txBox="1"/>
          <p:nvPr/>
        </p:nvSpPr>
        <p:spPr>
          <a:xfrm>
            <a:off x="624868" y="1694011"/>
            <a:ext cx="6690332" cy="707886"/>
          </a:xfrm>
          <a:prstGeom prst="rect">
            <a:avLst/>
          </a:prstGeom>
          <a:solidFill>
            <a:srgbClr val="540054"/>
          </a:solidFill>
        </p:spPr>
        <p:txBody>
          <a:bodyPr wrap="square" rtlCol="0">
            <a:spAutoFit/>
          </a:bodyPr>
          <a:lstStyle/>
          <a:p>
            <a:pPr algn="ctr"/>
            <a:r>
              <a:rPr lang="en-US" sz="4000" dirty="0" smtClean="0">
                <a:solidFill>
                  <a:schemeClr val="bg1">
                    <a:lumMod val="95000"/>
                  </a:schemeClr>
                </a:solidFill>
                <a:latin typeface="Candara" pitchFamily="34" charset="0"/>
              </a:rPr>
              <a:t>‘BOB GORDON’ Elderberry</a:t>
            </a:r>
            <a:endParaRPr lang="en-US" sz="4000" dirty="0">
              <a:solidFill>
                <a:schemeClr val="bg1">
                  <a:lumMod val="95000"/>
                </a:schemeClr>
              </a:solidFill>
              <a:latin typeface="Candara" pitchFamily="34" charset="0"/>
            </a:endParaRPr>
          </a:p>
        </p:txBody>
      </p:sp>
      <p:grpSp>
        <p:nvGrpSpPr>
          <p:cNvPr id="2" name="Group 1"/>
          <p:cNvGrpSpPr/>
          <p:nvPr/>
        </p:nvGrpSpPr>
        <p:grpSpPr>
          <a:xfrm>
            <a:off x="1082745" y="4662964"/>
            <a:ext cx="3363863" cy="1895475"/>
            <a:chOff x="1371600" y="4471272"/>
            <a:chExt cx="3363863" cy="1895475"/>
          </a:xfrm>
        </p:grpSpPr>
        <p:pic>
          <p:nvPicPr>
            <p:cNvPr id="20" name="Picture 19" descr="066-1.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514600" y="4471272"/>
              <a:ext cx="2220863" cy="1895475"/>
            </a:xfrm>
            <a:prstGeom prst="rect">
              <a:avLst/>
            </a:prstGeom>
          </p:spPr>
        </p:pic>
        <p:sp>
          <p:nvSpPr>
            <p:cNvPr id="13" name="TextBox 12"/>
            <p:cNvSpPr txBox="1"/>
            <p:nvPr/>
          </p:nvSpPr>
          <p:spPr>
            <a:xfrm>
              <a:off x="1371600" y="4875964"/>
              <a:ext cx="1571343" cy="1077218"/>
            </a:xfrm>
            <a:prstGeom prst="rect">
              <a:avLst/>
            </a:prstGeom>
            <a:solidFill>
              <a:srgbClr val="540054"/>
            </a:solidFill>
          </p:spPr>
          <p:txBody>
            <a:bodyPr wrap="square" rtlCol="0">
              <a:spAutoFit/>
            </a:bodyPr>
            <a:lstStyle/>
            <a:p>
              <a:pPr algn="ctr"/>
              <a:r>
                <a:rPr lang="en-US" sz="1600" dirty="0" smtClean="0">
                  <a:solidFill>
                    <a:schemeClr val="bg1">
                      <a:lumMod val="95000"/>
                    </a:schemeClr>
                  </a:solidFill>
                  <a:latin typeface="Candara" pitchFamily="34" charset="0"/>
                </a:rPr>
                <a:t>An example of </a:t>
              </a:r>
            </a:p>
            <a:p>
              <a:pPr algn="ctr"/>
              <a:r>
                <a:rPr lang="en-US" sz="1600" dirty="0" smtClean="0">
                  <a:solidFill>
                    <a:schemeClr val="bg1">
                      <a:lumMod val="95000"/>
                    </a:schemeClr>
                  </a:solidFill>
                  <a:latin typeface="Candara" pitchFamily="34" charset="0"/>
                </a:rPr>
                <a:t>Bob Gordon’s determinate flower head. </a:t>
              </a:r>
              <a:endParaRPr lang="en-US" sz="1600" dirty="0">
                <a:solidFill>
                  <a:schemeClr val="bg1">
                    <a:lumMod val="95000"/>
                  </a:schemeClr>
                </a:solidFill>
                <a:latin typeface="Candara" pitchFamily="34" charset="0"/>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090668" y="3657600"/>
            <a:ext cx="3731036" cy="2197229"/>
          </a:xfrm>
          <a:prstGeom prst="rect">
            <a:avLst/>
          </a:prstGeom>
          <a:noFill/>
          <a:ln w="9525">
            <a:noFill/>
            <a:miter lim="800000"/>
            <a:headEnd/>
            <a:tailEnd/>
          </a:ln>
          <a:effectLst/>
        </p:spPr>
      </p:pic>
      <p:sp>
        <p:nvSpPr>
          <p:cNvPr id="8" name="TextBox 7"/>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pic>
        <p:nvPicPr>
          <p:cNvPr id="13" name="Picture 12" descr="066-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72600" y="2819400"/>
            <a:ext cx="1517112" cy="2449535"/>
          </a:xfrm>
          <a:prstGeom prst="rect">
            <a:avLst/>
          </a:prstGeom>
        </p:spPr>
      </p:pic>
      <p:grpSp>
        <p:nvGrpSpPr>
          <p:cNvPr id="14" name="Group 13"/>
          <p:cNvGrpSpPr/>
          <p:nvPr/>
        </p:nvGrpSpPr>
        <p:grpSpPr>
          <a:xfrm>
            <a:off x="294702" y="228600"/>
            <a:ext cx="8527002" cy="1372912"/>
            <a:chOff x="769398" y="6324600"/>
            <a:chExt cx="8527002" cy="1372912"/>
          </a:xfrm>
        </p:grpSpPr>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9398" y="6324600"/>
              <a:ext cx="8527002" cy="1372912"/>
            </a:xfrm>
            <a:prstGeom prst="rect">
              <a:avLst/>
            </a:prstGeom>
            <a:effectLst>
              <a:glow rad="139700">
                <a:schemeClr val="bg1">
                  <a:lumMod val="95000"/>
                  <a:alpha val="40000"/>
                </a:schemeClr>
              </a:glow>
              <a:softEdge rad="63500"/>
            </a:effectLst>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38921" y="6618388"/>
              <a:ext cx="1820131" cy="749466"/>
            </a:xfrm>
            <a:prstGeom prst="rect">
              <a:avLst/>
            </a:prstGeom>
          </p:spPr>
        </p:pic>
      </p:grpSp>
      <p:sp>
        <p:nvSpPr>
          <p:cNvPr id="10" name="TextBox 9"/>
          <p:cNvSpPr txBox="1"/>
          <p:nvPr/>
        </p:nvSpPr>
        <p:spPr>
          <a:xfrm>
            <a:off x="474129" y="1837933"/>
            <a:ext cx="4465801" cy="646331"/>
          </a:xfrm>
          <a:prstGeom prst="rect">
            <a:avLst/>
          </a:prstGeom>
          <a:solidFill>
            <a:srgbClr val="540054"/>
          </a:solidFill>
        </p:spPr>
        <p:txBody>
          <a:bodyPr wrap="square" rtlCol="0">
            <a:spAutoFit/>
          </a:bodyPr>
          <a:lstStyle/>
          <a:p>
            <a:pPr algn="ctr"/>
            <a:r>
              <a:rPr lang="en-US" sz="3600" dirty="0" smtClean="0">
                <a:solidFill>
                  <a:schemeClr val="bg1">
                    <a:lumMod val="95000"/>
                  </a:schemeClr>
                </a:solidFill>
                <a:latin typeface="Candara" pitchFamily="34" charset="0"/>
              </a:rPr>
              <a:t>‘Bob Gordon’</a:t>
            </a:r>
            <a:endParaRPr lang="en-US" sz="3600" dirty="0">
              <a:solidFill>
                <a:schemeClr val="bg1">
                  <a:lumMod val="95000"/>
                </a:schemeClr>
              </a:solidFill>
              <a:latin typeface="Candara" pitchFamily="34" charset="0"/>
            </a:endParaRPr>
          </a:p>
        </p:txBody>
      </p:sp>
      <p:pic>
        <p:nvPicPr>
          <p:cNvPr id="25603"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1908" t="20000"/>
          <a:stretch/>
        </p:blipFill>
        <p:spPr bwMode="auto">
          <a:xfrm>
            <a:off x="474131" y="2874496"/>
            <a:ext cx="4616537" cy="2339341"/>
          </a:xfrm>
          <a:prstGeom prst="rect">
            <a:avLst/>
          </a:prstGeom>
          <a:noFill/>
          <a:ln w="9525">
            <a:noFill/>
            <a:miter lim="800000"/>
            <a:headEnd/>
            <a:tailEnd/>
          </a:ln>
          <a:effectLst/>
        </p:spPr>
      </p:pic>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93874" y="1837933"/>
            <a:ext cx="2324623" cy="163068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751197" y="2331923"/>
            <a:ext cx="4182605" cy="3886200"/>
          </a:xfrm>
          <a:prstGeom prst="rect">
            <a:avLst/>
          </a:prstGeom>
          <a:noFill/>
          <a:ln w="9525">
            <a:noFill/>
            <a:miter lim="800000"/>
            <a:headEnd/>
            <a:tailEnd/>
          </a:ln>
          <a:effectLst/>
        </p:spPr>
      </p:pic>
      <p:sp>
        <p:nvSpPr>
          <p:cNvPr id="9" name="TextBox 8"/>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15" name="Group 14"/>
          <p:cNvGrpSpPr/>
          <p:nvPr/>
        </p:nvGrpSpPr>
        <p:grpSpPr>
          <a:xfrm>
            <a:off x="294702" y="228600"/>
            <a:ext cx="8527002" cy="1372912"/>
            <a:chOff x="769398" y="6324600"/>
            <a:chExt cx="8527002" cy="1372912"/>
          </a:xfrm>
        </p:grpSpPr>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9398" y="6324600"/>
              <a:ext cx="8527002" cy="1372912"/>
            </a:xfrm>
            <a:prstGeom prst="rect">
              <a:avLst/>
            </a:prstGeom>
            <a:effectLst>
              <a:glow rad="139700">
                <a:schemeClr val="bg1">
                  <a:lumMod val="95000"/>
                  <a:alpha val="40000"/>
                </a:schemeClr>
              </a:glow>
              <a:softEdge rad="63500"/>
            </a:effectLst>
          </p:spPr>
        </p:pic>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8921" y="6618388"/>
              <a:ext cx="1820131" cy="749466"/>
            </a:xfrm>
            <a:prstGeom prst="rect">
              <a:avLst/>
            </a:prstGeom>
          </p:spPr>
        </p:pic>
      </p:grpSp>
      <p:pic>
        <p:nvPicPr>
          <p:cNvPr id="10"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2605" t="23609"/>
          <a:stretch/>
        </p:blipFill>
        <p:spPr bwMode="auto">
          <a:xfrm>
            <a:off x="5181600" y="2011680"/>
            <a:ext cx="3821928" cy="1965960"/>
          </a:xfrm>
          <a:prstGeom prst="rect">
            <a:avLst/>
          </a:prstGeom>
          <a:noFill/>
          <a:ln w="9525">
            <a:noFill/>
            <a:miter lim="800000"/>
            <a:headEnd/>
            <a:tailEnd/>
          </a:ln>
          <a:effectLst/>
        </p:spPr>
      </p:pic>
      <p:sp>
        <p:nvSpPr>
          <p:cNvPr id="12" name="TextBox 11"/>
          <p:cNvSpPr txBox="1"/>
          <p:nvPr/>
        </p:nvSpPr>
        <p:spPr>
          <a:xfrm>
            <a:off x="609600" y="1807309"/>
            <a:ext cx="4465801" cy="646331"/>
          </a:xfrm>
          <a:prstGeom prst="rect">
            <a:avLst/>
          </a:prstGeom>
          <a:solidFill>
            <a:srgbClr val="540054"/>
          </a:solidFill>
        </p:spPr>
        <p:txBody>
          <a:bodyPr wrap="square" rtlCol="0">
            <a:spAutoFit/>
          </a:bodyPr>
          <a:lstStyle/>
          <a:p>
            <a:pPr algn="ctr"/>
            <a:r>
              <a:rPr lang="en-US" sz="3600" dirty="0" smtClean="0">
                <a:solidFill>
                  <a:schemeClr val="bg1">
                    <a:lumMod val="95000"/>
                  </a:schemeClr>
                </a:solidFill>
                <a:latin typeface="Candara" pitchFamily="34" charset="0"/>
              </a:rPr>
              <a:t>‘Bob Gordon’</a:t>
            </a:r>
            <a:endParaRPr lang="en-US" sz="3600" dirty="0">
              <a:solidFill>
                <a:schemeClr val="bg1">
                  <a:lumMod val="95000"/>
                </a:schemeClr>
              </a:solidFill>
              <a:latin typeface="Candara" pitchFamily="34"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cstate="print"/>
          <a:srcRect/>
          <a:stretch>
            <a:fillRect/>
          </a:stretch>
        </p:blipFill>
        <p:spPr bwMode="auto">
          <a:xfrm>
            <a:off x="4305299" y="2802093"/>
            <a:ext cx="4699898" cy="2473014"/>
          </a:xfrm>
          <a:prstGeom prst="rect">
            <a:avLst/>
          </a:prstGeom>
          <a:noFill/>
          <a:ln w="9525">
            <a:noFill/>
            <a:miter lim="800000"/>
            <a:headEnd/>
            <a:tailEnd/>
          </a:ln>
          <a:effectLst/>
        </p:spPr>
      </p:pic>
      <p:pic>
        <p:nvPicPr>
          <p:cNvPr id="276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799" t="24667" r="2203"/>
          <a:stretch/>
        </p:blipFill>
        <p:spPr bwMode="auto">
          <a:xfrm>
            <a:off x="182663" y="4038600"/>
            <a:ext cx="4267418" cy="2057400"/>
          </a:xfrm>
          <a:prstGeom prst="rect">
            <a:avLst/>
          </a:prstGeom>
          <a:noFill/>
          <a:ln w="9525">
            <a:noFill/>
            <a:miter lim="800000"/>
            <a:headEnd/>
            <a:tailEnd/>
          </a:ln>
          <a:effectLst/>
        </p:spPr>
      </p:pic>
      <p:sp>
        <p:nvSpPr>
          <p:cNvPr id="7" name="TextBox 6"/>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13" name="Group 12"/>
          <p:cNvGrpSpPr/>
          <p:nvPr/>
        </p:nvGrpSpPr>
        <p:grpSpPr>
          <a:xfrm>
            <a:off x="294702" y="228600"/>
            <a:ext cx="8527002" cy="1372912"/>
            <a:chOff x="769398" y="6324600"/>
            <a:chExt cx="8527002" cy="1372912"/>
          </a:xfrm>
        </p:grpSpPr>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9398" y="6324600"/>
              <a:ext cx="8527002" cy="1372912"/>
            </a:xfrm>
            <a:prstGeom prst="rect">
              <a:avLst/>
            </a:prstGeom>
            <a:effectLst>
              <a:glow rad="139700">
                <a:schemeClr val="bg1">
                  <a:lumMod val="95000"/>
                  <a:alpha val="40000"/>
                </a:schemeClr>
              </a:glow>
              <a:softEdge rad="63500"/>
            </a:effectLst>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38921" y="6618388"/>
              <a:ext cx="1820131" cy="749466"/>
            </a:xfrm>
            <a:prstGeom prst="rect">
              <a:avLst/>
            </a:prstGeom>
          </p:spPr>
        </p:pic>
      </p:grpSp>
      <p:sp>
        <p:nvSpPr>
          <p:cNvPr id="8" name="TextBox 7"/>
          <p:cNvSpPr txBox="1"/>
          <p:nvPr/>
        </p:nvSpPr>
        <p:spPr>
          <a:xfrm>
            <a:off x="4305299" y="1907616"/>
            <a:ext cx="4465801" cy="584775"/>
          </a:xfrm>
          <a:prstGeom prst="rect">
            <a:avLst/>
          </a:prstGeom>
          <a:solidFill>
            <a:srgbClr val="540054"/>
          </a:solidFill>
        </p:spPr>
        <p:txBody>
          <a:bodyPr wrap="square" rtlCol="0">
            <a:spAutoFit/>
          </a:bodyPr>
          <a:lstStyle/>
          <a:p>
            <a:pPr algn="ctr"/>
            <a:r>
              <a:rPr lang="en-US" sz="3200" dirty="0" smtClean="0">
                <a:solidFill>
                  <a:schemeClr val="bg1">
                    <a:lumMod val="95000"/>
                  </a:schemeClr>
                </a:solidFill>
                <a:latin typeface="Candara" pitchFamily="34" charset="0"/>
              </a:rPr>
              <a:t>‘Bob Gordon’</a:t>
            </a:r>
            <a:endParaRPr lang="en-US" sz="3200" dirty="0">
              <a:solidFill>
                <a:schemeClr val="bg1">
                  <a:lumMod val="95000"/>
                </a:schemeClr>
              </a:solidFill>
              <a:latin typeface="Candara" pitchFamily="34" charset="0"/>
            </a:endParaRPr>
          </a:p>
        </p:txBody>
      </p:sp>
      <p:pic>
        <p:nvPicPr>
          <p:cNvPr id="9"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0" y="1906308"/>
            <a:ext cx="2728912" cy="2019510"/>
          </a:xfrm>
          <a:prstGeom prst="rect">
            <a:avLst/>
          </a:prstGeom>
          <a:noFill/>
          <a:ln w="9525">
            <a:noFill/>
            <a:miter lim="800000"/>
            <a:headEnd/>
            <a:tailEnd/>
          </a:ln>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4702" y="228600"/>
            <a:ext cx="8527002" cy="1372912"/>
          </a:xfrm>
          <a:prstGeom prst="rect">
            <a:avLst/>
          </a:prstGeom>
          <a:effectLst>
            <a:glow rad="139700">
              <a:schemeClr val="bg1">
                <a:lumMod val="95000"/>
                <a:alpha val="40000"/>
              </a:schemeClr>
            </a:glow>
            <a:softEdge rad="63500"/>
          </a:effectLst>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4779" y="522388"/>
            <a:ext cx="1820131" cy="749466"/>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25196" y="1958692"/>
            <a:ext cx="4341576" cy="4038449"/>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600" y="3542424"/>
            <a:ext cx="3476318" cy="2454717"/>
          </a:xfrm>
          <a:prstGeom prst="rect">
            <a:avLst/>
          </a:prstGeom>
        </p:spPr>
      </p:pic>
      <p:sp>
        <p:nvSpPr>
          <p:cNvPr id="13" name="TextBox 12"/>
          <p:cNvSpPr txBox="1"/>
          <p:nvPr/>
        </p:nvSpPr>
        <p:spPr>
          <a:xfrm>
            <a:off x="395541" y="1725249"/>
            <a:ext cx="3810015" cy="584775"/>
          </a:xfrm>
          <a:prstGeom prst="rect">
            <a:avLst/>
          </a:prstGeom>
          <a:solidFill>
            <a:srgbClr val="540054"/>
          </a:solidFill>
        </p:spPr>
        <p:txBody>
          <a:bodyPr wrap="square" rtlCol="0">
            <a:spAutoFit/>
          </a:bodyPr>
          <a:lstStyle/>
          <a:p>
            <a:pPr algn="ctr"/>
            <a:r>
              <a:rPr lang="en-US" sz="3200" dirty="0" smtClean="0">
                <a:solidFill>
                  <a:schemeClr val="bg1"/>
                </a:solidFill>
                <a:latin typeface="Candara" pitchFamily="34" charset="0"/>
              </a:rPr>
              <a:t>‘RANCH’ Elderberry</a:t>
            </a:r>
          </a:p>
        </p:txBody>
      </p:sp>
      <p:sp>
        <p:nvSpPr>
          <p:cNvPr id="2" name="TextBox 1"/>
          <p:cNvSpPr txBox="1"/>
          <p:nvPr/>
        </p:nvSpPr>
        <p:spPr>
          <a:xfrm>
            <a:off x="395541" y="2389284"/>
            <a:ext cx="4046158" cy="1292662"/>
          </a:xfrm>
          <a:prstGeom prst="rect">
            <a:avLst/>
          </a:prstGeom>
          <a:noFill/>
        </p:spPr>
        <p:txBody>
          <a:bodyPr wrap="square" rtlCol="0">
            <a:spAutoFit/>
          </a:bodyPr>
          <a:lstStyle/>
          <a:p>
            <a:pPr marL="285750" indent="-285750">
              <a:buFont typeface="Arial" pitchFamily="34" charset="0"/>
              <a:buChar char="•"/>
            </a:pPr>
            <a:r>
              <a:rPr lang="en-US" sz="2000" dirty="0">
                <a:solidFill>
                  <a:srgbClr val="540054"/>
                </a:solidFill>
                <a:latin typeface="Candara" pitchFamily="34" charset="0"/>
              </a:rPr>
              <a:t>First to bloom</a:t>
            </a:r>
          </a:p>
          <a:p>
            <a:pPr marL="285750" indent="-285750">
              <a:buFont typeface="Arial" pitchFamily="34" charset="0"/>
              <a:buChar char="•"/>
            </a:pPr>
            <a:r>
              <a:rPr lang="en-US" sz="2000" dirty="0">
                <a:solidFill>
                  <a:srgbClr val="540054"/>
                </a:solidFill>
                <a:latin typeface="Candara" pitchFamily="34" charset="0"/>
              </a:rPr>
              <a:t>Determinate</a:t>
            </a:r>
          </a:p>
          <a:p>
            <a:pPr marL="285750" indent="-285750">
              <a:buFont typeface="Arial" pitchFamily="34" charset="0"/>
              <a:buChar char="•"/>
            </a:pPr>
            <a:r>
              <a:rPr lang="en-US" sz="2000" dirty="0">
                <a:solidFill>
                  <a:srgbClr val="540054"/>
                </a:solidFill>
                <a:latin typeface="Candara" pitchFamily="34" charset="0"/>
              </a:rPr>
              <a:t>Drought resistant/heat tolerant</a:t>
            </a:r>
          </a:p>
          <a:p>
            <a:endParaRPr lang="en-US" dirty="0">
              <a:solidFill>
                <a:srgbClr val="540054"/>
              </a:solidFill>
            </a:endParaRPr>
          </a:p>
        </p:txBody>
      </p:sp>
    </p:spTree>
    <p:extLst>
      <p:ext uri="{BB962C8B-B14F-4D97-AF65-F5344CB8AC3E}">
        <p14:creationId xmlns:p14="http://schemas.microsoft.com/office/powerpoint/2010/main" val="21915910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4702" y="2514600"/>
            <a:ext cx="4572000" cy="3323987"/>
          </a:xfrm>
          <a:prstGeom prst="rect">
            <a:avLst/>
          </a:prstGeom>
          <a:noFill/>
        </p:spPr>
        <p:txBody>
          <a:bodyPr wrap="square" rtlCol="0">
            <a:spAutoFit/>
          </a:bodyPr>
          <a:lstStyle/>
          <a:p>
            <a:pPr marL="285750" indent="-285750">
              <a:buFont typeface="Arial" pitchFamily="34" charset="0"/>
              <a:buChar char="•"/>
            </a:pPr>
            <a:r>
              <a:rPr lang="en-US" sz="2400" dirty="0" smtClean="0">
                <a:solidFill>
                  <a:srgbClr val="540054"/>
                </a:solidFill>
                <a:latin typeface="Candara" pitchFamily="34" charset="0"/>
              </a:rPr>
              <a:t>Released in 1926</a:t>
            </a:r>
          </a:p>
          <a:p>
            <a:pPr marL="285750" indent="-285750">
              <a:buFont typeface="Arial" pitchFamily="34" charset="0"/>
              <a:buChar char="•"/>
            </a:pPr>
            <a:r>
              <a:rPr lang="en-US" sz="2400" dirty="0" smtClean="0">
                <a:solidFill>
                  <a:srgbClr val="540054"/>
                </a:solidFill>
                <a:latin typeface="Candara" pitchFamily="34" charset="0"/>
              </a:rPr>
              <a:t>Indeterminate</a:t>
            </a:r>
          </a:p>
          <a:p>
            <a:pPr marL="285750" indent="-285750">
              <a:buFont typeface="Arial" pitchFamily="34" charset="0"/>
              <a:buChar char="•"/>
            </a:pPr>
            <a:r>
              <a:rPr lang="en-US" sz="2400" dirty="0" smtClean="0">
                <a:solidFill>
                  <a:srgbClr val="540054"/>
                </a:solidFill>
                <a:latin typeface="Candara" pitchFamily="34" charset="0"/>
              </a:rPr>
              <a:t>Similar to </a:t>
            </a:r>
            <a:r>
              <a:rPr lang="en-US" sz="2400" dirty="0" err="1" smtClean="0">
                <a:solidFill>
                  <a:srgbClr val="540054"/>
                </a:solidFill>
                <a:latin typeface="Candara" pitchFamily="34" charset="0"/>
              </a:rPr>
              <a:t>Wyldewood</a:t>
            </a:r>
            <a:r>
              <a:rPr lang="en-US" sz="2400" dirty="0" smtClean="0">
                <a:solidFill>
                  <a:srgbClr val="540054"/>
                </a:solidFill>
                <a:latin typeface="Candara" pitchFamily="34" charset="0"/>
              </a:rPr>
              <a:t> bloom time</a:t>
            </a:r>
          </a:p>
          <a:p>
            <a:pPr marL="285750" indent="-285750">
              <a:buFont typeface="Arial" pitchFamily="34" charset="0"/>
              <a:buChar char="•"/>
            </a:pPr>
            <a:r>
              <a:rPr lang="en-US" sz="2400" dirty="0" smtClean="0">
                <a:solidFill>
                  <a:srgbClr val="540054"/>
                </a:solidFill>
                <a:latin typeface="Candara" pitchFamily="34" charset="0"/>
              </a:rPr>
              <a:t>Standard to which all varieties are tested</a:t>
            </a:r>
          </a:p>
          <a:p>
            <a:pPr marL="285750" indent="-285750">
              <a:buFont typeface="Arial" pitchFamily="34" charset="0"/>
              <a:buChar char="•"/>
            </a:pPr>
            <a:r>
              <a:rPr lang="en-US" sz="2400" dirty="0" smtClean="0">
                <a:solidFill>
                  <a:srgbClr val="540054"/>
                </a:solidFill>
                <a:latin typeface="Candara" pitchFamily="34" charset="0"/>
              </a:rPr>
              <a:t>Continues to be one of the best varieties</a:t>
            </a:r>
          </a:p>
          <a:p>
            <a:endParaRPr lang="en-US" dirty="0">
              <a:latin typeface="Candara" pitchFamily="34" charset="0"/>
            </a:endParaRP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53000" y="1713369"/>
            <a:ext cx="3744516" cy="4724400"/>
          </a:xfrm>
          <a:prstGeom prst="rect">
            <a:avLst/>
          </a:prstGeom>
        </p:spPr>
      </p:pic>
      <p:grpSp>
        <p:nvGrpSpPr>
          <p:cNvPr id="8" name="Group 7"/>
          <p:cNvGrpSpPr/>
          <p:nvPr/>
        </p:nvGrpSpPr>
        <p:grpSpPr>
          <a:xfrm>
            <a:off x="294702" y="228600"/>
            <a:ext cx="8527002" cy="1372912"/>
            <a:chOff x="769398" y="6324600"/>
            <a:chExt cx="8527002" cy="1372912"/>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9398" y="6324600"/>
              <a:ext cx="8527002" cy="1372912"/>
            </a:xfrm>
            <a:prstGeom prst="rect">
              <a:avLst/>
            </a:prstGeom>
            <a:effectLst>
              <a:glow rad="139700">
                <a:schemeClr val="bg1">
                  <a:lumMod val="95000"/>
                  <a:alpha val="40000"/>
                </a:schemeClr>
              </a:glow>
              <a:softEdge rad="63500"/>
            </a:effectLst>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8921" y="6618388"/>
              <a:ext cx="1820131" cy="749466"/>
            </a:xfrm>
            <a:prstGeom prst="rect">
              <a:avLst/>
            </a:prstGeom>
          </p:spPr>
        </p:pic>
      </p:grpSp>
      <p:sp>
        <p:nvSpPr>
          <p:cNvPr id="12" name="TextBox 11"/>
          <p:cNvSpPr txBox="1"/>
          <p:nvPr/>
        </p:nvSpPr>
        <p:spPr>
          <a:xfrm>
            <a:off x="395541" y="1725249"/>
            <a:ext cx="4471161" cy="584775"/>
          </a:xfrm>
          <a:prstGeom prst="rect">
            <a:avLst/>
          </a:prstGeom>
          <a:solidFill>
            <a:srgbClr val="540054"/>
          </a:solidFill>
        </p:spPr>
        <p:txBody>
          <a:bodyPr wrap="square" rtlCol="0">
            <a:spAutoFit/>
          </a:bodyPr>
          <a:lstStyle/>
          <a:p>
            <a:pPr algn="ctr"/>
            <a:r>
              <a:rPr lang="en-US" sz="3200" dirty="0" smtClean="0">
                <a:solidFill>
                  <a:schemeClr val="bg1"/>
                </a:solidFill>
                <a:latin typeface="Candara" pitchFamily="34" charset="0"/>
              </a:rPr>
              <a:t>‘ADAMS II’ Elderberry</a:t>
            </a:r>
          </a:p>
        </p:txBody>
      </p:sp>
    </p:spTree>
    <p:extLst>
      <p:ext uri="{BB962C8B-B14F-4D97-AF65-F5344CB8AC3E}">
        <p14:creationId xmlns:p14="http://schemas.microsoft.com/office/powerpoint/2010/main" val="38310824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0" y="2569532"/>
            <a:ext cx="5791199" cy="3631853"/>
          </a:xfrm>
          <a:prstGeom prst="rect">
            <a:avLst/>
          </a:prstGeom>
          <a:solidFill>
            <a:srgbClr val="540054">
              <a:alpha val="74902"/>
            </a:srgbClr>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2247" y="2842914"/>
            <a:ext cx="2424313" cy="3085091"/>
          </a:xfrm>
          <a:prstGeom prst="rect">
            <a:avLst/>
          </a:prstGeom>
          <a:noFill/>
          <a:ln w="9525">
            <a:noFill/>
            <a:miter lim="800000"/>
            <a:headEnd/>
            <a:tailEnd/>
          </a:ln>
          <a:effectLst/>
        </p:spPr>
      </p:pic>
      <p:sp>
        <p:nvSpPr>
          <p:cNvPr id="6" name="TextBox 5"/>
          <p:cNvSpPr txBox="1"/>
          <p:nvPr/>
        </p:nvSpPr>
        <p:spPr>
          <a:xfrm>
            <a:off x="6096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3767" y="304799"/>
            <a:ext cx="8505431" cy="1176377"/>
          </a:xfrm>
          <a:prstGeom prst="rect">
            <a:avLst/>
          </a:prstGeom>
          <a:effectLst>
            <a:glow rad="101600">
              <a:schemeClr val="bg1">
                <a:lumMod val="95000"/>
                <a:alpha val="60000"/>
              </a:schemeClr>
            </a:glow>
            <a:softEdge rad="63500"/>
          </a:effectLst>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7154" y="518255"/>
            <a:ext cx="1820131" cy="749466"/>
          </a:xfrm>
          <a:prstGeom prst="rect">
            <a:avLst/>
          </a:prstGeom>
        </p:spPr>
      </p:pic>
      <p:sp>
        <p:nvSpPr>
          <p:cNvPr id="2" name="TextBox 1"/>
          <p:cNvSpPr txBox="1"/>
          <p:nvPr/>
        </p:nvSpPr>
        <p:spPr>
          <a:xfrm>
            <a:off x="1309881" y="1752600"/>
            <a:ext cx="7529317" cy="707886"/>
          </a:xfrm>
          <a:prstGeom prst="rect">
            <a:avLst/>
          </a:prstGeom>
          <a:noFill/>
        </p:spPr>
        <p:txBody>
          <a:bodyPr wrap="square" rtlCol="0">
            <a:spAutoFit/>
          </a:bodyPr>
          <a:lstStyle/>
          <a:p>
            <a:r>
              <a:rPr lang="en-US" sz="4000" b="1" dirty="0" smtClean="0">
                <a:solidFill>
                  <a:srgbClr val="540054"/>
                </a:solidFill>
                <a:latin typeface="Candara" pitchFamily="34" charset="0"/>
              </a:rPr>
              <a:t>ELDERBERRY</a:t>
            </a:r>
            <a:r>
              <a:rPr lang="en-US" sz="4000" dirty="0" smtClean="0">
                <a:solidFill>
                  <a:srgbClr val="540054"/>
                </a:solidFill>
                <a:latin typeface="Candara" pitchFamily="34" charset="0"/>
              </a:rPr>
              <a:t>: </a:t>
            </a:r>
            <a:r>
              <a:rPr lang="en-US" sz="2800" dirty="0" smtClean="0">
                <a:solidFill>
                  <a:srgbClr val="540054"/>
                </a:solidFill>
                <a:latin typeface="Candara" pitchFamily="34" charset="0"/>
              </a:rPr>
              <a:t>historical &amp; modern uses</a:t>
            </a:r>
            <a:endParaRPr lang="en-US" sz="4000" dirty="0">
              <a:solidFill>
                <a:srgbClr val="540054"/>
              </a:solidFill>
              <a:latin typeface="Candara" pitchFamily="34" charset="0"/>
            </a:endParaRPr>
          </a:p>
        </p:txBody>
      </p:sp>
      <p:grpSp>
        <p:nvGrpSpPr>
          <p:cNvPr id="3" name="Group 2"/>
          <p:cNvGrpSpPr/>
          <p:nvPr/>
        </p:nvGrpSpPr>
        <p:grpSpPr>
          <a:xfrm>
            <a:off x="3245737" y="2783049"/>
            <a:ext cx="5432823" cy="3204819"/>
            <a:chOff x="3454615" y="3053968"/>
            <a:chExt cx="4727107" cy="2788517"/>
          </a:xfrm>
        </p:grpSpPr>
        <p:pic>
          <p:nvPicPr>
            <p:cNvPr id="14"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724931" y="4493038"/>
              <a:ext cx="1456791" cy="1349447"/>
            </a:xfrm>
            <a:prstGeom prst="rect">
              <a:avLst/>
            </a:prstGeom>
            <a:noFill/>
            <a:ln w="9525">
              <a:noFill/>
              <a:miter lim="800000"/>
              <a:headEnd/>
              <a:tailEnd/>
            </a:ln>
            <a:effectLst>
              <a:glow rad="101600">
                <a:schemeClr val="bg1">
                  <a:lumMod val="95000"/>
                  <a:alpha val="40000"/>
                </a:schemeClr>
              </a:glow>
            </a:effectLst>
          </p:spPr>
        </p:pic>
        <p:pic>
          <p:nvPicPr>
            <p:cNvPr id="15"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454615" y="3439871"/>
              <a:ext cx="3129442" cy="2106335"/>
            </a:xfrm>
            <a:prstGeom prst="rect">
              <a:avLst/>
            </a:prstGeom>
            <a:noFill/>
            <a:ln w="9525">
              <a:noFill/>
              <a:miter lim="800000"/>
              <a:headEnd/>
              <a:tailEnd/>
            </a:ln>
            <a:effectLst>
              <a:glow rad="101600">
                <a:schemeClr val="bg1">
                  <a:lumMod val="95000"/>
                  <a:alpha val="40000"/>
                </a:schemeClr>
              </a:glow>
            </a:effectLst>
          </p:spPr>
        </p:pic>
        <p:pic>
          <p:nvPicPr>
            <p:cNvPr id="16"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724931" y="3053968"/>
              <a:ext cx="1456791" cy="1244174"/>
            </a:xfrm>
            <a:prstGeom prst="rect">
              <a:avLst/>
            </a:prstGeom>
            <a:noFill/>
            <a:ln w="9525">
              <a:noFill/>
              <a:miter lim="800000"/>
              <a:headEnd/>
              <a:tailEnd/>
            </a:ln>
            <a:effectLst>
              <a:glow rad="101600">
                <a:schemeClr val="bg1">
                  <a:lumMod val="95000"/>
                  <a:alpha val="40000"/>
                </a:schemeClr>
              </a:glow>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12" name="Group 11"/>
          <p:cNvGrpSpPr/>
          <p:nvPr/>
        </p:nvGrpSpPr>
        <p:grpSpPr>
          <a:xfrm>
            <a:off x="294702" y="228600"/>
            <a:ext cx="8527002" cy="1372912"/>
            <a:chOff x="769398" y="6324600"/>
            <a:chExt cx="8527002" cy="1372912"/>
          </a:xfrm>
        </p:grpSpPr>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9398" y="6324600"/>
              <a:ext cx="8527002" cy="1372912"/>
            </a:xfrm>
            <a:prstGeom prst="rect">
              <a:avLst/>
            </a:prstGeom>
            <a:effectLst>
              <a:glow rad="139700">
                <a:schemeClr val="bg1">
                  <a:lumMod val="95000"/>
                  <a:alpha val="40000"/>
                </a:schemeClr>
              </a:glow>
              <a:softEdge rad="63500"/>
            </a:effec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8921" y="6618388"/>
              <a:ext cx="1820131" cy="749466"/>
            </a:xfrm>
            <a:prstGeom prst="rect">
              <a:avLst/>
            </a:prstGeom>
          </p:spPr>
        </p:pic>
      </p:grpSp>
      <p:pic>
        <p:nvPicPr>
          <p:cNvPr id="1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638800" y="2286000"/>
            <a:ext cx="2971800" cy="2727435"/>
          </a:xfrm>
          <a:prstGeom prst="rect">
            <a:avLst/>
          </a:prstGeom>
          <a:noFill/>
          <a:ln w="9525">
            <a:noFill/>
            <a:miter lim="800000"/>
            <a:headEnd/>
            <a:tailEnd/>
          </a:ln>
          <a:effectLst/>
        </p:spPr>
      </p:pic>
      <p:pic>
        <p:nvPicPr>
          <p:cNvPr id="17"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905000" y="3124200"/>
            <a:ext cx="3124200" cy="2663013"/>
          </a:xfrm>
          <a:prstGeom prst="rect">
            <a:avLst/>
          </a:prstGeom>
          <a:noFill/>
          <a:ln w="9525">
            <a:noFill/>
            <a:miter lim="800000"/>
            <a:headEnd/>
            <a:tailEnd/>
          </a:ln>
          <a:effectLst/>
        </p:spPr>
      </p:pic>
      <p:sp>
        <p:nvSpPr>
          <p:cNvPr id="2" name="TextBox 1"/>
          <p:cNvSpPr txBox="1"/>
          <p:nvPr/>
        </p:nvSpPr>
        <p:spPr>
          <a:xfrm>
            <a:off x="914400" y="2021283"/>
            <a:ext cx="3276600" cy="769441"/>
          </a:xfrm>
          <a:prstGeom prst="rect">
            <a:avLst/>
          </a:prstGeom>
          <a:noFill/>
        </p:spPr>
        <p:txBody>
          <a:bodyPr wrap="square" rtlCol="0">
            <a:spAutoFit/>
          </a:bodyPr>
          <a:lstStyle/>
          <a:p>
            <a:r>
              <a:rPr lang="en-US" sz="4400" b="1" dirty="0" smtClean="0">
                <a:solidFill>
                  <a:srgbClr val="540054"/>
                </a:solidFill>
                <a:latin typeface="Candara" pitchFamily="34" charset="0"/>
              </a:rPr>
              <a:t>Pest Issues</a:t>
            </a:r>
            <a:endParaRPr lang="en-US" sz="4400" b="1" dirty="0">
              <a:solidFill>
                <a:srgbClr val="540054"/>
              </a:solidFill>
              <a:latin typeface="Candara" pitchFamily="34" charset="0"/>
            </a:endParaRPr>
          </a:p>
        </p:txBody>
      </p:sp>
    </p:spTree>
    <p:extLst>
      <p:ext uri="{BB962C8B-B14F-4D97-AF65-F5344CB8AC3E}">
        <p14:creationId xmlns:p14="http://schemas.microsoft.com/office/powerpoint/2010/main" val="11494322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346994"/>
            <a:ext cx="8527003" cy="1405606"/>
            <a:chOff x="304800" y="346994"/>
            <a:chExt cx="8527003" cy="1405606"/>
          </a:xfrm>
        </p:grpSpPr>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pic>
        <p:nvPicPr>
          <p:cNvPr id="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525000" y="4703708"/>
            <a:ext cx="2140157" cy="1909559"/>
          </a:xfrm>
          <a:prstGeom prst="rect">
            <a:avLst/>
          </a:prstGeom>
          <a:noFill/>
          <a:ln w="9525">
            <a:noFill/>
            <a:miter lim="800000"/>
            <a:headEnd/>
            <a:tailEnd/>
          </a:ln>
          <a:effectLst/>
        </p:spPr>
      </p:pic>
      <p:pic>
        <p:nvPicPr>
          <p:cNvPr id="9"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677400" y="1873469"/>
            <a:ext cx="2692318" cy="2519159"/>
          </a:xfrm>
          <a:prstGeom prst="rect">
            <a:avLst/>
          </a:prstGeom>
          <a:noFill/>
          <a:ln w="9525">
            <a:noFill/>
            <a:miter lim="800000"/>
            <a:headEnd/>
            <a:tailEnd/>
          </a:ln>
          <a:effectLst/>
        </p:spPr>
      </p:pic>
      <p:sp>
        <p:nvSpPr>
          <p:cNvPr id="3" name="TextBox 2"/>
          <p:cNvSpPr txBox="1"/>
          <p:nvPr/>
        </p:nvSpPr>
        <p:spPr>
          <a:xfrm>
            <a:off x="990600" y="1881352"/>
            <a:ext cx="7239000" cy="646331"/>
          </a:xfrm>
          <a:prstGeom prst="rect">
            <a:avLst/>
          </a:prstGeom>
          <a:solidFill>
            <a:srgbClr val="540054"/>
          </a:solidFill>
        </p:spPr>
        <p:txBody>
          <a:bodyPr wrap="square" rtlCol="0">
            <a:spAutoFit/>
          </a:bodyPr>
          <a:lstStyle/>
          <a:p>
            <a:pPr algn="ctr"/>
            <a:r>
              <a:rPr lang="en-US" sz="3600" dirty="0" smtClean="0">
                <a:solidFill>
                  <a:schemeClr val="bg1">
                    <a:lumMod val="95000"/>
                  </a:schemeClr>
                </a:solidFill>
                <a:latin typeface="Candara" pitchFamily="34" charset="0"/>
              </a:rPr>
              <a:t>Elderberries in Missouri</a:t>
            </a:r>
            <a:r>
              <a:rPr lang="en-US" sz="2400" dirty="0" smtClean="0">
                <a:solidFill>
                  <a:schemeClr val="bg1">
                    <a:lumMod val="95000"/>
                  </a:schemeClr>
                </a:solidFill>
                <a:latin typeface="Candara" pitchFamily="34" charset="0"/>
              </a:rPr>
              <a:t>: Wild to Cultivated</a:t>
            </a:r>
            <a:endParaRPr lang="en-US" sz="3600" dirty="0">
              <a:solidFill>
                <a:schemeClr val="bg1">
                  <a:lumMod val="95000"/>
                </a:schemeClr>
              </a:solidFill>
              <a:latin typeface="Candara" pitchFamily="34" charset="0"/>
            </a:endParaRPr>
          </a:p>
        </p:txBody>
      </p:sp>
      <p:grpSp>
        <p:nvGrpSpPr>
          <p:cNvPr id="4" name="Group 3"/>
          <p:cNvGrpSpPr/>
          <p:nvPr/>
        </p:nvGrpSpPr>
        <p:grpSpPr>
          <a:xfrm>
            <a:off x="1588415" y="2616312"/>
            <a:ext cx="6058326" cy="3931265"/>
            <a:chOff x="1828800" y="2660455"/>
            <a:chExt cx="6058326" cy="3931265"/>
          </a:xfrm>
          <a:solidFill>
            <a:srgbClr val="540054"/>
          </a:solidFill>
        </p:grpSpPr>
        <p:sp>
          <p:nvSpPr>
            <p:cNvPr id="11" name="Rectangle 10"/>
            <p:cNvSpPr/>
            <p:nvPr/>
          </p:nvSpPr>
          <p:spPr>
            <a:xfrm>
              <a:off x="1828800" y="2660455"/>
              <a:ext cx="6058326" cy="3931265"/>
            </a:xfrm>
            <a:prstGeom prst="rect">
              <a:avLst/>
            </a:prstGeom>
            <a:grp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961424" y="6166991"/>
              <a:ext cx="5705093" cy="338554"/>
            </a:xfrm>
            <a:prstGeom prst="rect">
              <a:avLst/>
            </a:prstGeom>
            <a:grpFill/>
          </p:spPr>
          <p:txBody>
            <a:bodyPr wrap="square" rtlCol="0">
              <a:spAutoFit/>
            </a:bodyPr>
            <a:lstStyle/>
            <a:p>
              <a:r>
                <a:rPr lang="en-US" sz="1600" dirty="0" smtClean="0">
                  <a:solidFill>
                    <a:schemeClr val="bg1"/>
                  </a:solidFill>
                  <a:latin typeface="Candara" pitchFamily="34" charset="0"/>
                </a:rPr>
                <a:t>Wild elderberries grow along roadways and near streambeds..</a:t>
              </a:r>
              <a:endParaRPr lang="en-US" sz="1600" dirty="0">
                <a:solidFill>
                  <a:schemeClr val="bg1"/>
                </a:solidFill>
                <a:latin typeface="Candara" pitchFamily="34" charset="0"/>
              </a:endParaRPr>
            </a:p>
          </p:txBody>
        </p:sp>
        <p:pic>
          <p:nvPicPr>
            <p:cNvPr id="13" name="Picture 2" descr="C:\Users\Rodger\Pictures\2010-04-17\2010-06-26\010.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025191" y="2896259"/>
              <a:ext cx="5665543" cy="3198925"/>
            </a:xfrm>
            <a:prstGeom prst="rect">
              <a:avLst/>
            </a:prstGeom>
            <a:grpFill/>
            <a:effectLst>
              <a:glow rad="101600">
                <a:schemeClr val="bg1">
                  <a:lumMod val="95000"/>
                  <a:alpha val="40000"/>
                </a:schemeClr>
              </a:glow>
              <a:softEdge rad="25400"/>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andara" pitchFamily="34" charset="0"/>
              </a:rPr>
              <a:t>www.riverhillsharvest.com</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0" y="3275710"/>
            <a:ext cx="3180522" cy="2115047"/>
          </a:xfrm>
          <a:prstGeom prst="rect">
            <a:avLst/>
          </a:prstGeom>
        </p:spPr>
      </p:pic>
      <p:grpSp>
        <p:nvGrpSpPr>
          <p:cNvPr id="7" name="Group 6"/>
          <p:cNvGrpSpPr/>
          <p:nvPr/>
        </p:nvGrpSpPr>
        <p:grpSpPr>
          <a:xfrm>
            <a:off x="1081283" y="1987045"/>
            <a:ext cx="7010400" cy="4156502"/>
            <a:chOff x="975589" y="1823526"/>
            <a:chExt cx="7010400" cy="4156502"/>
          </a:xfrm>
          <a:solidFill>
            <a:srgbClr val="540054"/>
          </a:solidFill>
        </p:grpSpPr>
        <p:sp>
          <p:nvSpPr>
            <p:cNvPr id="5" name="Rectangle 4"/>
            <p:cNvSpPr/>
            <p:nvPr/>
          </p:nvSpPr>
          <p:spPr>
            <a:xfrm>
              <a:off x="975589" y="1823526"/>
              <a:ext cx="7010400" cy="4156502"/>
            </a:xfrm>
            <a:prstGeom prst="rect">
              <a:avLst/>
            </a:prstGeom>
            <a:grp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28989" y="5378657"/>
              <a:ext cx="5797077" cy="400110"/>
            </a:xfrm>
            <a:prstGeom prst="rect">
              <a:avLst/>
            </a:prstGeom>
            <a:grpFill/>
          </p:spPr>
          <p:txBody>
            <a:bodyPr wrap="square" rtlCol="0">
              <a:spAutoFit/>
            </a:bodyPr>
            <a:lstStyle/>
            <a:p>
              <a:pPr algn="ctr"/>
              <a:r>
                <a:rPr lang="en-US" sz="2000" dirty="0">
                  <a:solidFill>
                    <a:schemeClr val="bg1"/>
                  </a:solidFill>
                  <a:latin typeface="Candara" pitchFamily="34" charset="0"/>
                </a:rPr>
                <a:t>S</a:t>
              </a:r>
              <a:r>
                <a:rPr lang="en-US" sz="2000" dirty="0" smtClean="0">
                  <a:solidFill>
                    <a:schemeClr val="bg1"/>
                  </a:solidFill>
                  <a:latin typeface="Candara" pitchFamily="34" charset="0"/>
                </a:rPr>
                <a:t>oil is mixed; cuttings are placed in the medium.</a:t>
              </a:r>
              <a:endParaRPr lang="en-US" sz="2000" dirty="0">
                <a:solidFill>
                  <a:schemeClr val="bg1"/>
                </a:solidFill>
                <a:latin typeface="Candara" pitchFamily="34" charset="0"/>
              </a:endParaRPr>
            </a:p>
          </p:txBody>
        </p:sp>
        <p:pic>
          <p:nvPicPr>
            <p:cNvPr id="10242" name="Picture 2" descr="E:\DSC0037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95400" y="2588388"/>
              <a:ext cx="3413991" cy="2619542"/>
            </a:xfrm>
            <a:prstGeom prst="rect">
              <a:avLst/>
            </a:prstGeom>
            <a:grpFill/>
            <a:effectLst>
              <a:glow rad="101600">
                <a:schemeClr val="bg1">
                  <a:lumMod val="95000"/>
                  <a:alpha val="40000"/>
                </a:schemeClr>
              </a:glow>
            </a:effectLst>
          </p:spPr>
        </p:pic>
        <p:pic>
          <p:nvPicPr>
            <p:cNvPr id="10243" name="Picture 3" descr="E:\DSC00373.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76800" y="2588388"/>
              <a:ext cx="2819400" cy="2621954"/>
            </a:xfrm>
            <a:prstGeom prst="rect">
              <a:avLst/>
            </a:prstGeom>
            <a:grpFill/>
            <a:effectLst>
              <a:glow rad="101600">
                <a:schemeClr val="bg1">
                  <a:lumMod val="85000"/>
                  <a:alpha val="60000"/>
                </a:schemeClr>
              </a:glow>
            </a:effectLst>
          </p:spPr>
        </p:pic>
        <p:sp>
          <p:nvSpPr>
            <p:cNvPr id="4" name="TextBox 3"/>
            <p:cNvSpPr txBox="1"/>
            <p:nvPr/>
          </p:nvSpPr>
          <p:spPr>
            <a:xfrm>
              <a:off x="3551906" y="1990663"/>
              <a:ext cx="1828800" cy="461665"/>
            </a:xfrm>
            <a:prstGeom prst="rect">
              <a:avLst/>
            </a:prstGeom>
            <a:grpFill/>
          </p:spPr>
          <p:txBody>
            <a:bodyPr wrap="square" rtlCol="0">
              <a:spAutoFit/>
            </a:bodyPr>
            <a:lstStyle/>
            <a:p>
              <a:pPr algn="ctr"/>
              <a:r>
                <a:rPr lang="en-US" sz="2400" dirty="0">
                  <a:solidFill>
                    <a:schemeClr val="bg1"/>
                  </a:solidFill>
                  <a:latin typeface="Candara" pitchFamily="34" charset="0"/>
                </a:rPr>
                <a:t>Propagation</a:t>
              </a:r>
            </a:p>
          </p:txBody>
        </p:sp>
      </p:grpSp>
      <p:grpSp>
        <p:nvGrpSpPr>
          <p:cNvPr id="12" name="Group 11"/>
          <p:cNvGrpSpPr/>
          <p:nvPr/>
        </p:nvGrpSpPr>
        <p:grpSpPr>
          <a:xfrm>
            <a:off x="304800" y="346994"/>
            <a:ext cx="8527003" cy="1405606"/>
            <a:chOff x="304800" y="346994"/>
            <a:chExt cx="8527003" cy="1405606"/>
          </a:xfrm>
        </p:grpSpPr>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599" y="1905000"/>
            <a:ext cx="7912979" cy="4431268"/>
          </a:xfrm>
          <a:prstGeom prst="rect">
            <a:avLst/>
          </a:prstGeom>
          <a:solidFill>
            <a:srgbClr val="540054"/>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2000" y="4971871"/>
            <a:ext cx="4419600" cy="1200329"/>
          </a:xfrm>
          <a:prstGeom prst="rect">
            <a:avLst/>
          </a:prstGeom>
          <a:noFill/>
        </p:spPr>
        <p:txBody>
          <a:bodyPr wrap="square" rtlCol="0">
            <a:spAutoFit/>
          </a:bodyPr>
          <a:lstStyle/>
          <a:p>
            <a:pPr algn="ctr"/>
            <a:r>
              <a:rPr lang="en-US" dirty="0" smtClean="0">
                <a:solidFill>
                  <a:schemeClr val="bg1"/>
                </a:solidFill>
                <a:latin typeface="Candara" pitchFamily="34" charset="0"/>
              </a:rPr>
              <a:t>4-week old cuttings in greenhouse, roots are beginning to sprout.</a:t>
            </a:r>
          </a:p>
          <a:p>
            <a:pPr algn="ctr"/>
            <a:r>
              <a:rPr lang="en-US" dirty="0" smtClean="0">
                <a:solidFill>
                  <a:schemeClr val="bg1"/>
                </a:solidFill>
                <a:latin typeface="Candara" pitchFamily="34" charset="0"/>
              </a:rPr>
              <a:t>Root stimulation growth medium is used to ensure a healthy </a:t>
            </a:r>
            <a:r>
              <a:rPr lang="en-US" dirty="0" smtClean="0">
                <a:solidFill>
                  <a:schemeClr val="bg1">
                    <a:lumMod val="95000"/>
                  </a:schemeClr>
                </a:solidFill>
                <a:latin typeface="Candara" pitchFamily="34" charset="0"/>
              </a:rPr>
              <a:t>start.</a:t>
            </a:r>
            <a:endParaRPr lang="en-US" dirty="0">
              <a:solidFill>
                <a:schemeClr val="bg1">
                  <a:lumMod val="95000"/>
                </a:schemeClr>
              </a:solidFill>
            </a:endParaRPr>
          </a:p>
        </p:txBody>
      </p:sp>
      <p:pic>
        <p:nvPicPr>
          <p:cNvPr id="9" name="Picture 8" descr="00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 y="2161330"/>
            <a:ext cx="4114800" cy="2736342"/>
          </a:xfrm>
          <a:prstGeom prst="rect">
            <a:avLst/>
          </a:prstGeom>
          <a:effectLst>
            <a:glow rad="101600">
              <a:schemeClr val="bg1">
                <a:lumMod val="85000"/>
                <a:alpha val="60000"/>
              </a:schemeClr>
            </a:glow>
          </a:effectLst>
        </p:spPr>
      </p:pic>
      <p:pic>
        <p:nvPicPr>
          <p:cNvPr id="14" name="Picture 13" descr="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8800" y="2161330"/>
            <a:ext cx="2514599" cy="3781353"/>
          </a:xfrm>
          <a:prstGeom prst="rect">
            <a:avLst/>
          </a:prstGeom>
          <a:effectLst>
            <a:glow rad="101600">
              <a:schemeClr val="bg1">
                <a:lumMod val="85000"/>
                <a:alpha val="60000"/>
              </a:schemeClr>
            </a:glow>
          </a:effectLst>
        </p:spPr>
      </p:pic>
      <p:grpSp>
        <p:nvGrpSpPr>
          <p:cNvPr id="7" name="Group 6"/>
          <p:cNvGrpSpPr/>
          <p:nvPr/>
        </p:nvGrpSpPr>
        <p:grpSpPr>
          <a:xfrm>
            <a:off x="304800" y="346994"/>
            <a:ext cx="8527003" cy="1405606"/>
            <a:chOff x="304800" y="346994"/>
            <a:chExt cx="8527003" cy="1405606"/>
          </a:xfrm>
        </p:grpSpPr>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752600"/>
            <a:ext cx="7850029" cy="4583667"/>
          </a:xfrm>
          <a:prstGeom prst="rect">
            <a:avLst/>
          </a:prstGeom>
          <a:solidFill>
            <a:srgbClr val="5400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82132" y="4871591"/>
            <a:ext cx="4842934" cy="1200329"/>
          </a:xfrm>
          <a:prstGeom prst="rect">
            <a:avLst/>
          </a:prstGeom>
          <a:noFill/>
        </p:spPr>
        <p:txBody>
          <a:bodyPr wrap="square" rtlCol="0">
            <a:spAutoFit/>
          </a:bodyPr>
          <a:lstStyle/>
          <a:p>
            <a:pPr algn="ctr"/>
            <a:r>
              <a:rPr lang="en-US" sz="2400" dirty="0" smtClean="0">
                <a:solidFill>
                  <a:schemeClr val="bg1">
                    <a:lumMod val="95000"/>
                  </a:schemeClr>
                </a:solidFill>
                <a:latin typeface="Candara" pitchFamily="34" charset="0"/>
              </a:rPr>
              <a:t>After ten to twelve weeks in the green house; cuttings are ready to plant in the orchard. </a:t>
            </a:r>
            <a:endParaRPr lang="en-US" sz="2400" dirty="0">
              <a:solidFill>
                <a:schemeClr val="bg1">
                  <a:lumMod val="95000"/>
                </a:schemeClr>
              </a:solidFill>
              <a:latin typeface="Candara" pitchFamily="34" charset="0"/>
            </a:endParaRPr>
          </a:p>
        </p:txBody>
      </p:sp>
      <p:pic>
        <p:nvPicPr>
          <p:cNvPr id="11267" name="Picture 3" descr="E:\DSC0040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67400" y="1981200"/>
            <a:ext cx="2301030" cy="4090720"/>
          </a:xfrm>
          <a:prstGeom prst="rect">
            <a:avLst/>
          </a:prstGeom>
          <a:noFill/>
          <a:effectLst>
            <a:glow rad="101600">
              <a:schemeClr val="bg1">
                <a:lumMod val="95000"/>
                <a:alpha val="60000"/>
              </a:schemeClr>
            </a:glow>
          </a:effectLst>
        </p:spPr>
      </p:pic>
      <p:pic>
        <p:nvPicPr>
          <p:cNvPr id="11268" name="Picture 4" descr="E:\DSC0041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4466" y="2034064"/>
            <a:ext cx="4538133" cy="2552701"/>
          </a:xfrm>
          <a:prstGeom prst="rect">
            <a:avLst/>
          </a:prstGeom>
          <a:noFill/>
          <a:effectLst>
            <a:glow rad="101600">
              <a:schemeClr val="bg1">
                <a:lumMod val="95000"/>
                <a:alpha val="60000"/>
              </a:schemeClr>
            </a:glow>
          </a:effectLst>
        </p:spPr>
      </p:pic>
      <p:sp>
        <p:nvSpPr>
          <p:cNvPr id="11" name="TextBox 10"/>
          <p:cNvSpPr txBox="1"/>
          <p:nvPr/>
        </p:nvSpPr>
        <p:spPr>
          <a:xfrm>
            <a:off x="3733800" y="6336266"/>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9" name="Group 8"/>
          <p:cNvGrpSpPr/>
          <p:nvPr/>
        </p:nvGrpSpPr>
        <p:grpSpPr>
          <a:xfrm>
            <a:off x="304800" y="346994"/>
            <a:ext cx="8527003" cy="1405606"/>
            <a:chOff x="304800" y="346994"/>
            <a:chExt cx="8527003" cy="1405606"/>
          </a:xfrm>
        </p:grpSpPr>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905000"/>
            <a:ext cx="8229600" cy="4343400"/>
          </a:xfrm>
          <a:prstGeom prst="rect">
            <a:avLst/>
          </a:prstGeom>
          <a:solidFill>
            <a:srgbClr val="540054"/>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34598" y="2640734"/>
            <a:ext cx="2362200" cy="1077218"/>
          </a:xfrm>
          <a:prstGeom prst="rect">
            <a:avLst/>
          </a:prstGeom>
          <a:noFill/>
        </p:spPr>
        <p:txBody>
          <a:bodyPr wrap="square" rtlCol="0">
            <a:spAutoFit/>
          </a:bodyPr>
          <a:lstStyle/>
          <a:p>
            <a:pPr algn="ctr"/>
            <a:r>
              <a:rPr lang="en-US" sz="3200" dirty="0" smtClean="0">
                <a:solidFill>
                  <a:schemeClr val="bg1"/>
                </a:solidFill>
                <a:latin typeface="Candara" pitchFamily="34" charset="0"/>
              </a:rPr>
              <a:t>Field Preparation</a:t>
            </a:r>
            <a:endParaRPr lang="en-US" sz="3200" dirty="0">
              <a:solidFill>
                <a:schemeClr val="bg1"/>
              </a:solidFill>
              <a:latin typeface="Candara" pitchFamily="34" charset="0"/>
            </a:endParaRPr>
          </a:p>
        </p:txBody>
      </p:sp>
      <p:pic>
        <p:nvPicPr>
          <p:cNvPr id="12291" name="Picture 3" descr="E:\DSC00415.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8016" y="2224087"/>
            <a:ext cx="4174067" cy="2347913"/>
          </a:xfrm>
          <a:prstGeom prst="rect">
            <a:avLst/>
          </a:prstGeom>
          <a:noFill/>
          <a:effectLst>
            <a:glow rad="101600">
              <a:schemeClr val="bg1">
                <a:lumMod val="95000"/>
                <a:alpha val="40000"/>
              </a:schemeClr>
            </a:glow>
          </a:effectLst>
        </p:spPr>
      </p:pic>
      <p:pic>
        <p:nvPicPr>
          <p:cNvPr id="12292" name="Picture 4" descr="E:\DSC0041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4130040"/>
            <a:ext cx="3359572" cy="1889760"/>
          </a:xfrm>
          <a:prstGeom prst="rect">
            <a:avLst/>
          </a:prstGeom>
          <a:noFill/>
          <a:effectLst>
            <a:glow rad="101600">
              <a:schemeClr val="bg1">
                <a:lumMod val="95000"/>
                <a:alpha val="40000"/>
              </a:schemeClr>
            </a:glow>
          </a:effectLst>
        </p:spPr>
      </p:pic>
      <p:grpSp>
        <p:nvGrpSpPr>
          <p:cNvPr id="7" name="Group 6"/>
          <p:cNvGrpSpPr/>
          <p:nvPr/>
        </p:nvGrpSpPr>
        <p:grpSpPr>
          <a:xfrm>
            <a:off x="304800" y="346994"/>
            <a:ext cx="8527003" cy="1405606"/>
            <a:chOff x="304800" y="346994"/>
            <a:chExt cx="8527003" cy="1405606"/>
          </a:xfrm>
        </p:grpSpPr>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4739" y="5562600"/>
            <a:ext cx="8127124" cy="830997"/>
          </a:xfrm>
          <a:prstGeom prst="rect">
            <a:avLst/>
          </a:prstGeom>
          <a:noFill/>
        </p:spPr>
        <p:txBody>
          <a:bodyPr wrap="square" rtlCol="0">
            <a:spAutoFit/>
          </a:bodyPr>
          <a:lstStyle/>
          <a:p>
            <a:pPr algn="ctr"/>
            <a:r>
              <a:rPr lang="en-US" sz="2400" dirty="0" smtClean="0">
                <a:solidFill>
                  <a:srgbClr val="540054"/>
                </a:solidFill>
                <a:latin typeface="Candara" pitchFamily="34" charset="0"/>
              </a:rPr>
              <a:t>Tilling is complete. </a:t>
            </a:r>
          </a:p>
          <a:p>
            <a:pPr algn="ctr"/>
            <a:r>
              <a:rPr lang="en-US" sz="2400" dirty="0" smtClean="0">
                <a:solidFill>
                  <a:srgbClr val="540054"/>
                </a:solidFill>
                <a:latin typeface="Candara" pitchFamily="34" charset="0"/>
              </a:rPr>
              <a:t>Notice the row marker that helps define proper spacing</a:t>
            </a:r>
            <a:r>
              <a:rPr lang="en-US" sz="1000" dirty="0" smtClean="0"/>
              <a:t>.</a:t>
            </a:r>
            <a:endParaRPr lang="en-US" sz="1000" dirty="0"/>
          </a:p>
        </p:txBody>
      </p:sp>
      <p:pic>
        <p:nvPicPr>
          <p:cNvPr id="13316" name="Picture 4" descr="E:\DSC0042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92256" y="2133600"/>
            <a:ext cx="5552090" cy="3324422"/>
          </a:xfrm>
          <a:prstGeom prst="rect">
            <a:avLst/>
          </a:prstGeom>
          <a:noFill/>
        </p:spPr>
      </p:pic>
      <p:grpSp>
        <p:nvGrpSpPr>
          <p:cNvPr id="7" name="Group 6"/>
          <p:cNvGrpSpPr/>
          <p:nvPr/>
        </p:nvGrpSpPr>
        <p:grpSpPr>
          <a:xfrm>
            <a:off x="304800" y="346994"/>
            <a:ext cx="8527003" cy="1405606"/>
            <a:chOff x="304800" y="346994"/>
            <a:chExt cx="8527003" cy="1405606"/>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sp>
        <p:nvSpPr>
          <p:cNvPr id="3" name="Right Arrow 2"/>
          <p:cNvSpPr/>
          <p:nvPr/>
        </p:nvSpPr>
        <p:spPr>
          <a:xfrm rot="6504867">
            <a:off x="6809096" y="3950561"/>
            <a:ext cx="1070499" cy="405436"/>
          </a:xfrm>
          <a:prstGeom prst="rightArrow">
            <a:avLst/>
          </a:prstGeom>
          <a:solidFill>
            <a:srgbClr val="540054"/>
          </a:solidFill>
          <a:ln>
            <a:solidFill>
              <a:srgbClr val="886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981200"/>
            <a:ext cx="7543800" cy="4419600"/>
          </a:xfrm>
          <a:prstGeom prst="rect">
            <a:avLst/>
          </a:prstGeom>
          <a:solidFill>
            <a:srgbClr val="540054"/>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962400" y="2989778"/>
            <a:ext cx="1579818" cy="2308324"/>
          </a:xfrm>
          <a:prstGeom prst="rect">
            <a:avLst/>
          </a:prstGeom>
          <a:noFill/>
        </p:spPr>
        <p:txBody>
          <a:bodyPr wrap="square" rtlCol="0">
            <a:spAutoFit/>
          </a:bodyPr>
          <a:lstStyle/>
          <a:p>
            <a:r>
              <a:rPr lang="en-US" sz="2400" dirty="0" smtClean="0">
                <a:solidFill>
                  <a:schemeClr val="bg1">
                    <a:lumMod val="95000"/>
                  </a:schemeClr>
                </a:solidFill>
                <a:latin typeface="Candara" pitchFamily="34" charset="0"/>
              </a:rPr>
              <a:t>The black plastic weed barrier is laid. </a:t>
            </a:r>
          </a:p>
          <a:p>
            <a:pPr algn="ctr"/>
            <a:endParaRPr lang="en-US" sz="2400" dirty="0">
              <a:solidFill>
                <a:schemeClr val="bg1">
                  <a:lumMod val="95000"/>
                </a:schemeClr>
              </a:solidFill>
              <a:latin typeface="Candara" pitchFamily="34" charset="0"/>
            </a:endParaRPr>
          </a:p>
        </p:txBody>
      </p:sp>
      <p:pic>
        <p:nvPicPr>
          <p:cNvPr id="14338" name="Picture 2" descr="E:\DSC0042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14399" y="2144374"/>
            <a:ext cx="2889423" cy="4027826"/>
          </a:xfrm>
          <a:prstGeom prst="rect">
            <a:avLst/>
          </a:prstGeom>
          <a:noFill/>
          <a:effectLst>
            <a:glow rad="101600">
              <a:schemeClr val="bg1">
                <a:lumMod val="95000"/>
                <a:alpha val="40000"/>
              </a:schemeClr>
            </a:glow>
          </a:effectLst>
        </p:spPr>
      </p:pic>
      <p:grpSp>
        <p:nvGrpSpPr>
          <p:cNvPr id="9" name="Group 8"/>
          <p:cNvGrpSpPr/>
          <p:nvPr/>
        </p:nvGrpSpPr>
        <p:grpSpPr>
          <a:xfrm>
            <a:off x="304800" y="346994"/>
            <a:ext cx="8527003" cy="1405606"/>
            <a:chOff x="304800" y="346994"/>
            <a:chExt cx="8527003" cy="1405606"/>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pic>
        <p:nvPicPr>
          <p:cNvPr id="13" name="Picture 2" descr="E:\DSC00417.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727524" y="2147500"/>
            <a:ext cx="2394802" cy="2348300"/>
          </a:xfrm>
          <a:prstGeom prst="rect">
            <a:avLst/>
          </a:prstGeom>
          <a:noFill/>
          <a:effectLst>
            <a:glow rad="101600">
              <a:schemeClr val="bg1">
                <a:lumMod val="95000"/>
                <a:alpha val="40000"/>
              </a:schemeClr>
            </a:glow>
          </a:effectLst>
        </p:spPr>
      </p:pic>
      <p:sp>
        <p:nvSpPr>
          <p:cNvPr id="3" name="TextBox 2"/>
          <p:cNvSpPr txBox="1"/>
          <p:nvPr/>
        </p:nvSpPr>
        <p:spPr>
          <a:xfrm>
            <a:off x="5727524" y="4928770"/>
            <a:ext cx="2209800" cy="1107996"/>
          </a:xfrm>
          <a:prstGeom prst="rect">
            <a:avLst/>
          </a:prstGeom>
          <a:noFill/>
        </p:spPr>
        <p:txBody>
          <a:bodyPr wrap="square" rtlCol="0">
            <a:spAutoFit/>
          </a:bodyPr>
          <a:lstStyle/>
          <a:p>
            <a:r>
              <a:rPr lang="en-US" sz="2400" dirty="0">
                <a:solidFill>
                  <a:schemeClr val="bg1">
                    <a:lumMod val="95000"/>
                  </a:schemeClr>
                </a:solidFill>
                <a:latin typeface="Candara" pitchFamily="34" charset="0"/>
              </a:rPr>
              <a:t>Cuttings will be planted next.</a:t>
            </a:r>
          </a:p>
          <a:p>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664262" y="1049797"/>
            <a:ext cx="2497246" cy="1569660"/>
          </a:xfrm>
          <a:prstGeom prst="rect">
            <a:avLst/>
          </a:prstGeom>
          <a:noFill/>
        </p:spPr>
        <p:txBody>
          <a:bodyPr wrap="square" rtlCol="0">
            <a:spAutoFit/>
          </a:bodyPr>
          <a:lstStyle/>
          <a:p>
            <a:r>
              <a:rPr lang="en-US" sz="2400" dirty="0" smtClean="0">
                <a:solidFill>
                  <a:srgbClr val="540054"/>
                </a:solidFill>
                <a:latin typeface="Candara" pitchFamily="34" charset="0"/>
              </a:rPr>
              <a:t>A water wheel planter is used to set </a:t>
            </a:r>
            <a:r>
              <a:rPr lang="en-US" sz="2400" dirty="0">
                <a:solidFill>
                  <a:srgbClr val="540054"/>
                </a:solidFill>
                <a:latin typeface="Candara" pitchFamily="34" charset="0"/>
              </a:rPr>
              <a:t>u</a:t>
            </a:r>
            <a:r>
              <a:rPr lang="en-US" sz="2400" dirty="0" smtClean="0">
                <a:solidFill>
                  <a:srgbClr val="540054"/>
                </a:solidFill>
                <a:latin typeface="Candara" pitchFamily="34" charset="0"/>
              </a:rPr>
              <a:t>p to 1000 plants per hour.</a:t>
            </a:r>
            <a:endParaRPr lang="en-US" sz="2400" dirty="0">
              <a:solidFill>
                <a:srgbClr val="540054"/>
              </a:solidFill>
              <a:latin typeface="Candara" pitchFamily="34" charset="0"/>
            </a:endParaRPr>
          </a:p>
        </p:txBody>
      </p:sp>
      <p:pic>
        <p:nvPicPr>
          <p:cNvPr id="15364" name="Picture 4" descr="E:\DSC00428.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
          <a:stretch/>
        </p:blipFill>
        <p:spPr bwMode="auto">
          <a:xfrm>
            <a:off x="9677400" y="3000380"/>
            <a:ext cx="3218473" cy="2015359"/>
          </a:xfrm>
          <a:prstGeom prst="rect">
            <a:avLst/>
          </a:prstGeom>
          <a:noFill/>
        </p:spPr>
      </p:pic>
      <p:grpSp>
        <p:nvGrpSpPr>
          <p:cNvPr id="9" name="Group 8"/>
          <p:cNvGrpSpPr/>
          <p:nvPr/>
        </p:nvGrpSpPr>
        <p:grpSpPr>
          <a:xfrm>
            <a:off x="304800" y="346994"/>
            <a:ext cx="8527003" cy="1405606"/>
            <a:chOff x="304800" y="346994"/>
            <a:chExt cx="8527003" cy="1405606"/>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pic>
        <p:nvPicPr>
          <p:cNvPr id="13" name="Picture 2" descr="E:\DSC00433.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81385" y="2242419"/>
            <a:ext cx="7773829" cy="3531280"/>
          </a:xfrm>
          <a:prstGeom prst="rect">
            <a:avLst/>
          </a:prstGeom>
          <a:noFill/>
        </p:spPr>
      </p:pic>
      <p:sp>
        <p:nvSpPr>
          <p:cNvPr id="3" name="TextBox 2"/>
          <p:cNvSpPr txBox="1"/>
          <p:nvPr/>
        </p:nvSpPr>
        <p:spPr>
          <a:xfrm>
            <a:off x="681385" y="5410200"/>
            <a:ext cx="7773829" cy="830997"/>
          </a:xfrm>
          <a:prstGeom prst="rect">
            <a:avLst/>
          </a:prstGeom>
          <a:solidFill>
            <a:srgbClr val="540054"/>
          </a:solidFill>
        </p:spPr>
        <p:txBody>
          <a:bodyPr wrap="square" rtlCol="0">
            <a:spAutoFit/>
          </a:bodyPr>
          <a:lstStyle/>
          <a:p>
            <a:pPr algn="ctr"/>
            <a:r>
              <a:rPr lang="en-US" sz="2400" dirty="0" smtClean="0">
                <a:solidFill>
                  <a:schemeClr val="bg1">
                    <a:lumMod val="95000"/>
                  </a:schemeClr>
                </a:solidFill>
                <a:latin typeface="Candara" pitchFamily="34" charset="0"/>
              </a:rPr>
              <a:t>Loading the waterwheel planter, which allows two</a:t>
            </a:r>
          </a:p>
          <a:p>
            <a:pPr algn="ctr"/>
            <a:r>
              <a:rPr lang="en-US" sz="2400" dirty="0" smtClean="0">
                <a:solidFill>
                  <a:schemeClr val="bg1">
                    <a:lumMod val="95000"/>
                  </a:schemeClr>
                </a:solidFill>
                <a:latin typeface="Candara" pitchFamily="34" charset="0"/>
              </a:rPr>
              <a:t> people to set up to 1000 plants in an hour.</a:t>
            </a:r>
            <a:endParaRPr lang="en-US" sz="2400" dirty="0">
              <a:solidFill>
                <a:schemeClr val="bg1">
                  <a:lumMod val="95000"/>
                </a:schemeClr>
              </a:solidFill>
              <a:latin typeface="Candara" pitchFamily="34"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checkerboard(across)">
                                      <p:cBhvr>
                                        <p:cTn id="7" dur="2000"/>
                                        <p:tgtEl>
                                          <p:spTgt spid="15364"/>
                                        </p:tgtEl>
                                      </p:cBhvr>
                                    </p:animEffect>
                                  </p:childTnLst>
                                </p:cTn>
                              </p:par>
                            </p:childTnLst>
                          </p:cTn>
                        </p:par>
                        <p:par>
                          <p:cTn id="8" fill="hold">
                            <p:stCondLst>
                              <p:cond delay="2000"/>
                            </p:stCondLst>
                            <p:childTnLst>
                              <p:par>
                                <p:cTn id="9" presetID="5" presetClass="entr" presetSubtype="10" fill="hold" grpId="1"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checkerboard(across)">
                                      <p:cBhvr>
                                        <p:cTn id="1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981200"/>
            <a:ext cx="8077200" cy="4267200"/>
          </a:xfrm>
          <a:prstGeom prst="rect">
            <a:avLst/>
          </a:prstGeom>
          <a:solidFill>
            <a:srgbClr val="540054"/>
          </a:solidFill>
          <a:ln>
            <a:solidFill>
              <a:srgbClr val="540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05400" y="5181600"/>
            <a:ext cx="3733800" cy="246221"/>
          </a:xfrm>
          <a:prstGeom prst="rect">
            <a:avLst/>
          </a:prstGeom>
          <a:noFill/>
        </p:spPr>
        <p:txBody>
          <a:bodyPr wrap="square" rtlCol="0">
            <a:spAutoFit/>
          </a:bodyPr>
          <a:lstStyle/>
          <a:p>
            <a:r>
              <a:rPr lang="en-US" sz="1000" dirty="0" smtClean="0"/>
              <a:t>The well rooted cuttings set easily with this planter.</a:t>
            </a:r>
            <a:endParaRPr lang="en-US" sz="1000" dirty="0"/>
          </a:p>
        </p:txBody>
      </p:sp>
      <p:pic>
        <p:nvPicPr>
          <p:cNvPr id="16388"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2762" y="2209800"/>
            <a:ext cx="3821882" cy="3323510"/>
          </a:xfrm>
          <a:prstGeom prst="rect">
            <a:avLst/>
          </a:prstGeom>
          <a:noFill/>
          <a:ln w="9525">
            <a:noFill/>
            <a:miter lim="800000"/>
            <a:headEnd/>
            <a:tailEnd/>
          </a:ln>
          <a:effectLst>
            <a:glow rad="101600">
              <a:schemeClr val="bg1">
                <a:lumMod val="95000"/>
                <a:alpha val="40000"/>
              </a:schemeClr>
            </a:glow>
          </a:effectLst>
        </p:spPr>
      </p:pic>
      <p:grpSp>
        <p:nvGrpSpPr>
          <p:cNvPr id="7" name="Group 6"/>
          <p:cNvGrpSpPr/>
          <p:nvPr/>
        </p:nvGrpSpPr>
        <p:grpSpPr>
          <a:xfrm>
            <a:off x="304800" y="346994"/>
            <a:ext cx="8527003" cy="1405606"/>
            <a:chOff x="304800" y="346994"/>
            <a:chExt cx="8527003" cy="1405606"/>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pic>
        <p:nvPicPr>
          <p:cNvPr id="12"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809870" y="3200400"/>
            <a:ext cx="3725957" cy="2849880"/>
          </a:xfrm>
          <a:prstGeom prst="rect">
            <a:avLst/>
          </a:prstGeom>
          <a:noFill/>
          <a:ln w="9525">
            <a:noFill/>
            <a:miter lim="800000"/>
            <a:headEnd/>
            <a:tailEnd/>
          </a:ln>
          <a:effectLst>
            <a:glow rad="101600">
              <a:schemeClr val="bg1">
                <a:lumMod val="95000"/>
                <a:alpha val="40000"/>
              </a:schemeClr>
            </a:glow>
          </a:effectLst>
        </p:spPr>
      </p:pic>
      <p:sp>
        <p:nvSpPr>
          <p:cNvPr id="2" name="TextBox 1"/>
          <p:cNvSpPr txBox="1"/>
          <p:nvPr/>
        </p:nvSpPr>
        <p:spPr>
          <a:xfrm>
            <a:off x="4825111" y="2473642"/>
            <a:ext cx="2490089" cy="523220"/>
          </a:xfrm>
          <a:prstGeom prst="rect">
            <a:avLst/>
          </a:prstGeom>
          <a:noFill/>
        </p:spPr>
        <p:txBody>
          <a:bodyPr wrap="square" rtlCol="0">
            <a:spAutoFit/>
          </a:bodyPr>
          <a:lstStyle/>
          <a:p>
            <a:r>
              <a:rPr lang="en-US" sz="2800" dirty="0" smtClean="0">
                <a:solidFill>
                  <a:schemeClr val="bg1">
                    <a:lumMod val="95000"/>
                  </a:schemeClr>
                </a:solidFill>
                <a:latin typeface="Candara" pitchFamily="34" charset="0"/>
              </a:rPr>
              <a:t>On the planter.</a:t>
            </a:r>
            <a:endParaRPr lang="en-US" sz="2800" dirty="0">
              <a:solidFill>
                <a:schemeClr val="bg1">
                  <a:lumMod val="95000"/>
                </a:schemeClr>
              </a:solidFill>
              <a:latin typeface="Candara" pitchFamily="34"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2073" y="1752600"/>
            <a:ext cx="3733799" cy="4495800"/>
            <a:chOff x="381000" y="1752600"/>
            <a:chExt cx="3733799" cy="4495800"/>
          </a:xfrm>
        </p:grpSpPr>
        <p:sp>
          <p:nvSpPr>
            <p:cNvPr id="10" name="Rectangle 9"/>
            <p:cNvSpPr/>
            <p:nvPr/>
          </p:nvSpPr>
          <p:spPr>
            <a:xfrm>
              <a:off x="381000" y="1752600"/>
              <a:ext cx="3733799" cy="4495800"/>
            </a:xfrm>
            <a:prstGeom prst="rect">
              <a:avLst/>
            </a:prstGeom>
            <a:solidFill>
              <a:srgbClr val="540054">
                <a:alpha val="74902"/>
              </a:srgbClr>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2073" y="1981200"/>
              <a:ext cx="3311652" cy="4038600"/>
            </a:xfrm>
            <a:prstGeom prst="rect">
              <a:avLst/>
            </a:prstGeom>
            <a:noFill/>
            <a:ln>
              <a:noFill/>
            </a:ln>
            <a:effectLst>
              <a:glow rad="139700">
                <a:schemeClr val="bg1">
                  <a:lumMod val="9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4724400" y="1752600"/>
            <a:ext cx="3743876" cy="4524315"/>
          </a:xfrm>
          <a:prstGeom prst="rect">
            <a:avLst/>
          </a:prstGeom>
          <a:noFill/>
          <a:ln w="19050">
            <a:solidFill>
              <a:srgbClr val="7030A0"/>
            </a:solidFill>
          </a:ln>
        </p:spPr>
        <p:txBody>
          <a:bodyPr wrap="square" rtlCol="0">
            <a:spAutoFit/>
          </a:bodyPr>
          <a:lstStyle/>
          <a:p>
            <a:pPr algn="ctr"/>
            <a:r>
              <a:rPr lang="en-US" sz="1400" dirty="0" smtClean="0">
                <a:latin typeface="Candara" pitchFamily="34" charset="0"/>
              </a:rPr>
              <a:t> </a:t>
            </a:r>
            <a:r>
              <a:rPr lang="en-US" sz="1400" b="1" dirty="0">
                <a:solidFill>
                  <a:srgbClr val="7030A0"/>
                </a:solidFill>
                <a:latin typeface="Candara" pitchFamily="34" charset="0"/>
              </a:rPr>
              <a:t>Hippocrates called the Elder </a:t>
            </a:r>
          </a:p>
          <a:p>
            <a:pPr algn="ctr"/>
            <a:r>
              <a:rPr lang="en-US" sz="1400" b="1" dirty="0">
                <a:solidFill>
                  <a:srgbClr val="7030A0"/>
                </a:solidFill>
                <a:latin typeface="Candara" pitchFamily="34" charset="0"/>
              </a:rPr>
              <a:t>Tree his “medicine chest</a:t>
            </a:r>
            <a:r>
              <a:rPr lang="en-US" sz="1400" b="1" dirty="0" smtClean="0">
                <a:solidFill>
                  <a:srgbClr val="7030A0"/>
                </a:solidFill>
                <a:latin typeface="Candara" pitchFamily="34" charset="0"/>
              </a:rPr>
              <a:t>.”</a:t>
            </a:r>
            <a:endParaRPr lang="en-US" sz="800" b="1" dirty="0" smtClean="0">
              <a:solidFill>
                <a:srgbClr val="7030A0"/>
              </a:solidFill>
              <a:latin typeface="Candara" pitchFamily="34" charset="0"/>
            </a:endParaRPr>
          </a:p>
          <a:p>
            <a:pPr algn="ctr"/>
            <a:endParaRPr lang="en-US" sz="1400" b="1" dirty="0">
              <a:solidFill>
                <a:srgbClr val="7030A0"/>
              </a:solidFill>
              <a:latin typeface="Candara" pitchFamily="34" charset="0"/>
            </a:endParaRPr>
          </a:p>
          <a:p>
            <a:r>
              <a:rPr lang="en-US" sz="1400" b="1" dirty="0" smtClean="0">
                <a:solidFill>
                  <a:srgbClr val="7030A0"/>
                </a:solidFill>
                <a:latin typeface="Candara" pitchFamily="34" charset="0"/>
              </a:rPr>
              <a:t>If </a:t>
            </a:r>
            <a:r>
              <a:rPr lang="en-US" sz="1400" b="1" dirty="0">
                <a:solidFill>
                  <a:srgbClr val="7030A0"/>
                </a:solidFill>
                <a:latin typeface="Candara" pitchFamily="34" charset="0"/>
              </a:rPr>
              <a:t>ever the soul of a plant has been fought for, it is elder. An important herb through the ages, it has been described as a whole medicine-chest in one plant. Less used now than formerly, its flowers remain a wonderful fever remedy and delicious in drinks or desserts. The berries work against </a:t>
            </a:r>
            <a:r>
              <a:rPr lang="en-US" sz="1400" b="1" dirty="0" smtClean="0">
                <a:solidFill>
                  <a:srgbClr val="7030A0"/>
                </a:solidFill>
                <a:latin typeface="Candara" pitchFamily="34" charset="0"/>
              </a:rPr>
              <a:t>flu </a:t>
            </a:r>
            <a:r>
              <a:rPr lang="en-US" sz="1400" b="1" dirty="0">
                <a:solidFill>
                  <a:srgbClr val="7030A0"/>
                </a:solidFill>
                <a:latin typeface="Candara" pitchFamily="34" charset="0"/>
              </a:rPr>
              <a:t>and colds, and help relieve coughs. The leaves, as an ointment, are good for bruises. </a:t>
            </a:r>
            <a:endParaRPr lang="en-US" sz="1400" b="1" dirty="0" smtClean="0">
              <a:solidFill>
                <a:srgbClr val="7030A0"/>
              </a:solidFill>
              <a:latin typeface="Candara" pitchFamily="34" charset="0"/>
            </a:endParaRPr>
          </a:p>
          <a:p>
            <a:endParaRPr lang="en-US" sz="800" dirty="0">
              <a:solidFill>
                <a:srgbClr val="7030A0"/>
              </a:solidFill>
              <a:latin typeface="Candara" pitchFamily="34" charset="0"/>
            </a:endParaRPr>
          </a:p>
          <a:p>
            <a:r>
              <a:rPr lang="en-US" sz="1400" dirty="0">
                <a:solidFill>
                  <a:srgbClr val="7030A0"/>
                </a:solidFill>
                <a:latin typeface="Candara" pitchFamily="34" charset="0"/>
              </a:rPr>
              <a:t> </a:t>
            </a:r>
            <a:r>
              <a:rPr lang="en-US" sz="1400" dirty="0" smtClean="0">
                <a:solidFill>
                  <a:srgbClr val="7030A0"/>
                </a:solidFill>
                <a:latin typeface="Candara" pitchFamily="34" charset="0"/>
              </a:rPr>
              <a:t>     Few plants are as steeped in folklore, legend and superstition as the elder. Its hollow stem was said to have been used by Prometheus to bring fire to man from the gods, and the Saxon </a:t>
            </a:r>
            <a:r>
              <a:rPr lang="en-US" sz="1400" i="1" dirty="0" err="1" smtClean="0">
                <a:solidFill>
                  <a:srgbClr val="7030A0"/>
                </a:solidFill>
                <a:latin typeface="Candara" pitchFamily="34" charset="0"/>
              </a:rPr>
              <a:t>aeld</a:t>
            </a:r>
            <a:r>
              <a:rPr lang="en-US" sz="1400" i="1" dirty="0" smtClean="0">
                <a:solidFill>
                  <a:srgbClr val="7030A0"/>
                </a:solidFill>
                <a:latin typeface="Candara" pitchFamily="34" charset="0"/>
              </a:rPr>
              <a:t> </a:t>
            </a:r>
            <a:r>
              <a:rPr lang="en-US" sz="1400" dirty="0" smtClean="0">
                <a:solidFill>
                  <a:srgbClr val="7030A0"/>
                </a:solidFill>
                <a:latin typeface="Candara" pitchFamily="34" charset="0"/>
              </a:rPr>
              <a:t>(‘fire’) may have given elder its name. The same empty stem was a ready-made flute, and the species name </a:t>
            </a:r>
            <a:r>
              <a:rPr lang="en-US" sz="1400" i="1" dirty="0" err="1" smtClean="0">
                <a:solidFill>
                  <a:srgbClr val="7030A0"/>
                </a:solidFill>
                <a:latin typeface="Candara" pitchFamily="34" charset="0"/>
              </a:rPr>
              <a:t>sambucus</a:t>
            </a:r>
            <a:r>
              <a:rPr lang="en-US" sz="1400" i="1" dirty="0" smtClean="0">
                <a:solidFill>
                  <a:srgbClr val="7030A0"/>
                </a:solidFill>
                <a:latin typeface="Candara" pitchFamily="34" charset="0"/>
              </a:rPr>
              <a:t> </a:t>
            </a:r>
            <a:r>
              <a:rPr lang="en-US" sz="1400" dirty="0" smtClean="0">
                <a:solidFill>
                  <a:srgbClr val="7030A0"/>
                </a:solidFill>
                <a:latin typeface="Candara" pitchFamily="34" charset="0"/>
              </a:rPr>
              <a:t>was chosen by Linnaeus for a flute made of elder. </a:t>
            </a:r>
            <a:endParaRPr lang="en-US" sz="1400" dirty="0">
              <a:solidFill>
                <a:srgbClr val="7030A0"/>
              </a:solidFill>
              <a:latin typeface="Candara" pitchFamily="34" charset="0"/>
            </a:endParaRPr>
          </a:p>
        </p:txBody>
      </p:sp>
      <p:grpSp>
        <p:nvGrpSpPr>
          <p:cNvPr id="12" name="Group 11"/>
          <p:cNvGrpSpPr/>
          <p:nvPr/>
        </p:nvGrpSpPr>
        <p:grpSpPr>
          <a:xfrm>
            <a:off x="333767" y="304799"/>
            <a:ext cx="8505431" cy="1176377"/>
            <a:chOff x="333767" y="304799"/>
            <a:chExt cx="8505431" cy="1176377"/>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3767" y="304799"/>
              <a:ext cx="8505431" cy="1176377"/>
            </a:xfrm>
            <a:prstGeom prst="rect">
              <a:avLst/>
            </a:prstGeom>
            <a:effectLst>
              <a:softEdge rad="63500"/>
            </a:effectLst>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7154" y="518255"/>
              <a:ext cx="1820131" cy="749466"/>
            </a:xfrm>
            <a:prstGeom prst="rect">
              <a:avLst/>
            </a:prstGeom>
          </p:spPr>
        </p:pic>
      </p:grpSp>
    </p:spTree>
    <p:extLst>
      <p:ext uri="{BB962C8B-B14F-4D97-AF65-F5344CB8AC3E}">
        <p14:creationId xmlns:p14="http://schemas.microsoft.com/office/powerpoint/2010/main" val="402500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70721" y="5390125"/>
            <a:ext cx="6995160" cy="830997"/>
          </a:xfrm>
          <a:prstGeom prst="rect">
            <a:avLst/>
          </a:prstGeom>
          <a:solidFill>
            <a:srgbClr val="540054"/>
          </a:solidFill>
        </p:spPr>
        <p:txBody>
          <a:bodyPr wrap="square" rtlCol="0">
            <a:spAutoFit/>
          </a:bodyPr>
          <a:lstStyle/>
          <a:p>
            <a:pPr algn="ctr"/>
            <a:r>
              <a:rPr lang="en-US" sz="2400" dirty="0" smtClean="0">
                <a:solidFill>
                  <a:schemeClr val="bg1">
                    <a:lumMod val="95000"/>
                  </a:schemeClr>
                </a:solidFill>
                <a:latin typeface="Candara" pitchFamily="34" charset="0"/>
              </a:rPr>
              <a:t>Here the cover crop was well established before preparing the beds for planting</a:t>
            </a:r>
            <a:r>
              <a:rPr lang="en-US" sz="2400" dirty="0" smtClean="0">
                <a:solidFill>
                  <a:schemeClr val="bg1">
                    <a:lumMod val="95000"/>
                  </a:schemeClr>
                </a:solidFill>
              </a:rPr>
              <a:t>.</a:t>
            </a:r>
            <a:endParaRPr lang="en-US" sz="2400" dirty="0">
              <a:solidFill>
                <a:schemeClr val="bg1">
                  <a:lumMod val="95000"/>
                </a:schemeClr>
              </a:solidFill>
            </a:endParaRPr>
          </a:p>
        </p:txBody>
      </p:sp>
      <p:pic>
        <p:nvPicPr>
          <p:cNvPr id="17412" name="Picture 4"/>
          <p:cNvPicPr>
            <a:picLocks noChangeAspect="1" noChangeArrowheads="1"/>
          </p:cNvPicPr>
          <p:nvPr/>
        </p:nvPicPr>
        <p:blipFill>
          <a:blip r:embed="rId2" cstate="print"/>
          <a:srcRect/>
          <a:stretch>
            <a:fillRect/>
          </a:stretch>
        </p:blipFill>
        <p:spPr bwMode="auto">
          <a:xfrm>
            <a:off x="1070721" y="1981200"/>
            <a:ext cx="6995160" cy="3419707"/>
          </a:xfrm>
          <a:prstGeom prst="rect">
            <a:avLst/>
          </a:prstGeom>
          <a:noFill/>
          <a:ln w="9525">
            <a:noFill/>
            <a:miter lim="800000"/>
            <a:headEnd/>
            <a:tailEnd/>
          </a:ln>
          <a:effectLst/>
        </p:spPr>
      </p:pic>
      <p:sp>
        <p:nvSpPr>
          <p:cNvPr id="11" name="TextBox 10"/>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7" name="Group 6"/>
          <p:cNvGrpSpPr/>
          <p:nvPr/>
        </p:nvGrpSpPr>
        <p:grpSpPr>
          <a:xfrm>
            <a:off x="304800" y="346994"/>
            <a:ext cx="8527003" cy="1405606"/>
            <a:chOff x="304800" y="346994"/>
            <a:chExt cx="8527003" cy="1405606"/>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0618.MOV">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845945" y="2667000"/>
            <a:ext cx="5545455" cy="3124200"/>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3768" y="304800"/>
            <a:ext cx="8505431" cy="1176377"/>
          </a:xfrm>
          <a:prstGeom prst="rect">
            <a:avLst/>
          </a:prstGeom>
          <a:effectLst>
            <a:softEdge rad="63500"/>
          </a:effectLst>
        </p:spPr>
      </p:pic>
      <p:grpSp>
        <p:nvGrpSpPr>
          <p:cNvPr id="6" name="Group 5"/>
          <p:cNvGrpSpPr/>
          <p:nvPr/>
        </p:nvGrpSpPr>
        <p:grpSpPr>
          <a:xfrm>
            <a:off x="304800" y="346994"/>
            <a:ext cx="8527003" cy="1405606"/>
            <a:chOff x="304800" y="346994"/>
            <a:chExt cx="8527003" cy="1405606"/>
          </a:xfrm>
        </p:grpSpPr>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spTree>
    <p:extLst>
      <p:ext uri="{BB962C8B-B14F-4D97-AF65-F5344CB8AC3E}">
        <p14:creationId xmlns:p14="http://schemas.microsoft.com/office/powerpoint/2010/main" val="4112199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19200" y="1905000"/>
            <a:ext cx="6705600" cy="4648200"/>
          </a:xfrm>
          <a:prstGeom prst="rect">
            <a:avLst/>
          </a:prstGeom>
          <a:solidFill>
            <a:srgbClr val="540054"/>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65010" y="2077758"/>
            <a:ext cx="3203291" cy="4288925"/>
          </a:xfrm>
          <a:prstGeom prst="rect">
            <a:avLst/>
          </a:prstGeom>
          <a:effectLst>
            <a:glow rad="101600">
              <a:schemeClr val="bg1">
                <a:lumMod val="95000"/>
                <a:alpha val="40000"/>
              </a:schemeClr>
            </a:glow>
          </a:effectLst>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72600" y="2099483"/>
            <a:ext cx="3187065" cy="4267200"/>
          </a:xfrm>
          <a:prstGeom prst="rect">
            <a:avLst/>
          </a:prstGeom>
        </p:spPr>
      </p:pic>
      <p:grpSp>
        <p:nvGrpSpPr>
          <p:cNvPr id="5" name="Group 4"/>
          <p:cNvGrpSpPr/>
          <p:nvPr/>
        </p:nvGrpSpPr>
        <p:grpSpPr>
          <a:xfrm>
            <a:off x="304800" y="346994"/>
            <a:ext cx="8527003" cy="1405606"/>
            <a:chOff x="304800" y="346994"/>
            <a:chExt cx="8527003" cy="1405606"/>
          </a:xfrm>
        </p:grpSpPr>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sp>
        <p:nvSpPr>
          <p:cNvPr id="4" name="TextBox 3"/>
          <p:cNvSpPr txBox="1"/>
          <p:nvPr/>
        </p:nvSpPr>
        <p:spPr>
          <a:xfrm>
            <a:off x="4800600" y="2547427"/>
            <a:ext cx="2944466" cy="830997"/>
          </a:xfrm>
          <a:prstGeom prst="rect">
            <a:avLst/>
          </a:prstGeom>
          <a:solidFill>
            <a:srgbClr val="540054"/>
          </a:solidFill>
        </p:spPr>
        <p:txBody>
          <a:bodyPr wrap="square" rtlCol="0">
            <a:spAutoFit/>
          </a:bodyPr>
          <a:lstStyle/>
          <a:p>
            <a:r>
              <a:rPr lang="en-US" sz="2400" dirty="0" smtClean="0">
                <a:solidFill>
                  <a:schemeClr val="bg1">
                    <a:lumMod val="95000"/>
                  </a:schemeClr>
                </a:solidFill>
              </a:rPr>
              <a:t>Rooted cuttings </a:t>
            </a:r>
          </a:p>
          <a:p>
            <a:r>
              <a:rPr lang="en-US" sz="2400" dirty="0" smtClean="0">
                <a:solidFill>
                  <a:schemeClr val="bg1">
                    <a:lumMod val="95000"/>
                  </a:schemeClr>
                </a:solidFill>
              </a:rPr>
              <a:t>set in black plastic.</a:t>
            </a:r>
            <a:endParaRPr lang="en-US" sz="2400" dirty="0">
              <a:solidFill>
                <a:schemeClr val="bg1">
                  <a:lumMod val="95000"/>
                </a:schemeClr>
              </a:solidFill>
            </a:endParaRPr>
          </a:p>
        </p:txBody>
      </p:sp>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00600" y="3674011"/>
            <a:ext cx="2944466" cy="2692671"/>
          </a:xfrm>
          <a:prstGeom prst="rect">
            <a:avLst/>
          </a:prstGeom>
          <a:effectLst>
            <a:glow rad="101600">
              <a:schemeClr val="bg1">
                <a:lumMod val="95000"/>
                <a:alpha val="40000"/>
              </a:schemeClr>
            </a:glow>
          </a:effectLst>
        </p:spPr>
      </p:pic>
    </p:spTree>
    <p:extLst>
      <p:ext uri="{BB962C8B-B14F-4D97-AF65-F5344CB8AC3E}">
        <p14:creationId xmlns:p14="http://schemas.microsoft.com/office/powerpoint/2010/main" val="38107611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8501" y="2819400"/>
            <a:ext cx="6959600" cy="2225040"/>
          </a:xfrm>
          <a:prstGeom prst="rect">
            <a:avLst/>
          </a:prstGeom>
        </p:spPr>
      </p:pic>
      <p:grpSp>
        <p:nvGrpSpPr>
          <p:cNvPr id="6" name="Group 5"/>
          <p:cNvGrpSpPr/>
          <p:nvPr/>
        </p:nvGrpSpPr>
        <p:grpSpPr>
          <a:xfrm>
            <a:off x="304800" y="346994"/>
            <a:ext cx="8527003" cy="1405606"/>
            <a:chOff x="304800" y="346994"/>
            <a:chExt cx="8527003" cy="1405606"/>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spTree>
    <p:extLst>
      <p:ext uri="{BB962C8B-B14F-4D97-AF65-F5344CB8AC3E}">
        <p14:creationId xmlns:p14="http://schemas.microsoft.com/office/powerpoint/2010/main" val="147943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905000"/>
            <a:ext cx="8078629" cy="3962400"/>
          </a:xfrm>
          <a:prstGeom prst="rect">
            <a:avLst/>
          </a:prstGeom>
          <a:solidFill>
            <a:srgbClr val="540054"/>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262043" y="2590800"/>
            <a:ext cx="3273785" cy="954107"/>
          </a:xfrm>
          <a:prstGeom prst="rect">
            <a:avLst/>
          </a:prstGeom>
          <a:noFill/>
        </p:spPr>
        <p:txBody>
          <a:bodyPr wrap="square" rtlCol="0">
            <a:spAutoFit/>
          </a:bodyPr>
          <a:lstStyle/>
          <a:p>
            <a:pPr algn="ctr"/>
            <a:r>
              <a:rPr lang="en-US" sz="2800" dirty="0" smtClean="0">
                <a:solidFill>
                  <a:schemeClr val="bg1">
                    <a:lumMod val="95000"/>
                  </a:schemeClr>
                </a:solidFill>
                <a:latin typeface="Candara" pitchFamily="34" charset="0"/>
              </a:rPr>
              <a:t>The side discharge mulching machine.</a:t>
            </a:r>
            <a:endParaRPr lang="en-US" sz="2800" dirty="0">
              <a:solidFill>
                <a:schemeClr val="bg1">
                  <a:lumMod val="95000"/>
                </a:schemeClr>
              </a:solidFill>
              <a:latin typeface="Candara" pitchFamily="34"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62043" y="3760887"/>
            <a:ext cx="3067243" cy="1718441"/>
          </a:xfrm>
          <a:prstGeom prst="rect">
            <a:avLst/>
          </a:prstGeom>
          <a:effectLst>
            <a:glow rad="101600">
              <a:schemeClr val="bg1">
                <a:lumMod val="95000"/>
                <a:alpha val="40000"/>
              </a:schemeClr>
            </a:glo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29800" y="3834068"/>
            <a:ext cx="3581400" cy="2674858"/>
          </a:xfrm>
          <a:prstGeom prst="rect">
            <a:avLst/>
          </a:prstGeom>
        </p:spPr>
      </p:pic>
      <p:sp>
        <p:nvSpPr>
          <p:cNvPr id="8" name="TextBox 7"/>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7" name="Group 6"/>
          <p:cNvGrpSpPr/>
          <p:nvPr/>
        </p:nvGrpSpPr>
        <p:grpSpPr>
          <a:xfrm>
            <a:off x="304800" y="346994"/>
            <a:ext cx="8527003" cy="1405606"/>
            <a:chOff x="304800" y="346994"/>
            <a:chExt cx="8527003" cy="1405606"/>
          </a:xfrm>
        </p:grpSpPr>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7554" y="2218542"/>
            <a:ext cx="4261645" cy="3182916"/>
          </a:xfrm>
          <a:prstGeom prst="rect">
            <a:avLst/>
          </a:prstGeom>
          <a:effectLst>
            <a:glow rad="101600">
              <a:schemeClr val="bg1">
                <a:lumMod val="95000"/>
                <a:alpha val="40000"/>
              </a:schemeClr>
            </a:glow>
          </a:effectLst>
        </p:spPr>
      </p:pic>
    </p:spTree>
    <p:extLst>
      <p:ext uri="{BB962C8B-B14F-4D97-AF65-F5344CB8AC3E}">
        <p14:creationId xmlns:p14="http://schemas.microsoft.com/office/powerpoint/2010/main" val="16179793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5400" y="1981200"/>
            <a:ext cx="6705600" cy="3962400"/>
          </a:xfrm>
          <a:prstGeom prst="rect">
            <a:avLst/>
          </a:prstGeom>
          <a:solidFill>
            <a:srgbClr val="540054"/>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G_1468.MOV">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2209800"/>
            <a:ext cx="5951220" cy="3352800"/>
          </a:xfrm>
          <a:prstGeom prst="rect">
            <a:avLst/>
          </a:prstGeom>
        </p:spPr>
      </p:pic>
      <p:sp>
        <p:nvSpPr>
          <p:cNvPr id="6" name="TextBox 5"/>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5" name="Group 4"/>
          <p:cNvGrpSpPr/>
          <p:nvPr/>
        </p:nvGrpSpPr>
        <p:grpSpPr>
          <a:xfrm>
            <a:off x="304800" y="346994"/>
            <a:ext cx="8527003" cy="1405606"/>
            <a:chOff x="304800" y="346994"/>
            <a:chExt cx="8527003" cy="1405606"/>
          </a:xfrm>
        </p:grpSpPr>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spTree>
    <p:extLst>
      <p:ext uri="{BB962C8B-B14F-4D97-AF65-F5344CB8AC3E}">
        <p14:creationId xmlns:p14="http://schemas.microsoft.com/office/powerpoint/2010/main" val="259859857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04800" y="2057400"/>
            <a:ext cx="8527003" cy="3962400"/>
          </a:xfrm>
          <a:prstGeom prst="rect">
            <a:avLst/>
          </a:prstGeom>
          <a:solidFill>
            <a:srgbClr val="540054"/>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C:\Users\Rodger\Pictures\elderberries\100_4609.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51792" y="2519491"/>
            <a:ext cx="5239407" cy="3150442"/>
          </a:xfrm>
          <a:prstGeom prst="rect">
            <a:avLst/>
          </a:prstGeom>
          <a:noFill/>
          <a:effectLst>
            <a:glow rad="101600">
              <a:schemeClr val="bg1">
                <a:lumMod val="95000"/>
                <a:alpha val="40000"/>
              </a:schemeClr>
            </a:glow>
          </a:effectLst>
        </p:spPr>
      </p:pic>
      <p:pic>
        <p:nvPicPr>
          <p:cNvPr id="18435" name="Picture 3" descr="E:\DSC0051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000" y="666750"/>
            <a:ext cx="4741333" cy="2667000"/>
          </a:xfrm>
          <a:prstGeom prst="rect">
            <a:avLst/>
          </a:prstGeom>
          <a:noFill/>
        </p:spPr>
      </p:pic>
      <p:pic>
        <p:nvPicPr>
          <p:cNvPr id="18436" name="Picture 4" descr="E:\DSC00515.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97429" y="3914503"/>
            <a:ext cx="2438400" cy="1652988"/>
          </a:xfrm>
          <a:prstGeom prst="rect">
            <a:avLst/>
          </a:prstGeom>
          <a:noFill/>
          <a:effectLst>
            <a:glow rad="101600">
              <a:schemeClr val="bg1">
                <a:lumMod val="95000"/>
                <a:alpha val="40000"/>
              </a:schemeClr>
            </a:glow>
          </a:effectLst>
        </p:spPr>
      </p:pic>
      <p:sp>
        <p:nvSpPr>
          <p:cNvPr id="11" name="TextBox 10"/>
          <p:cNvSpPr txBox="1"/>
          <p:nvPr/>
        </p:nvSpPr>
        <p:spPr>
          <a:xfrm>
            <a:off x="3635379" y="6350562"/>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9" name="Group 8"/>
          <p:cNvGrpSpPr/>
          <p:nvPr/>
        </p:nvGrpSpPr>
        <p:grpSpPr>
          <a:xfrm>
            <a:off x="304800" y="346994"/>
            <a:ext cx="8527003" cy="1405606"/>
            <a:chOff x="304800" y="346994"/>
            <a:chExt cx="8527003" cy="1405606"/>
          </a:xfrm>
        </p:grpSpPr>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sp>
        <p:nvSpPr>
          <p:cNvPr id="8" name="TextBox 7"/>
          <p:cNvSpPr txBox="1"/>
          <p:nvPr/>
        </p:nvSpPr>
        <p:spPr>
          <a:xfrm>
            <a:off x="5997579" y="2234432"/>
            <a:ext cx="2438400" cy="1569660"/>
          </a:xfrm>
          <a:prstGeom prst="rect">
            <a:avLst/>
          </a:prstGeom>
          <a:noFill/>
        </p:spPr>
        <p:txBody>
          <a:bodyPr wrap="square" rtlCol="0">
            <a:spAutoFit/>
          </a:bodyPr>
          <a:lstStyle/>
          <a:p>
            <a:pPr algn="ctr"/>
            <a:r>
              <a:rPr lang="en-US" sz="2400" dirty="0">
                <a:solidFill>
                  <a:schemeClr val="bg1">
                    <a:lumMod val="95000"/>
                  </a:schemeClr>
                </a:solidFill>
                <a:latin typeface="Candara" pitchFamily="34" charset="0"/>
              </a:rPr>
              <a:t>M</a:t>
            </a:r>
            <a:r>
              <a:rPr lang="en-US" sz="2400" dirty="0" smtClean="0">
                <a:solidFill>
                  <a:schemeClr val="bg1">
                    <a:lumMod val="95000"/>
                  </a:schemeClr>
                </a:solidFill>
                <a:latin typeface="Candara" pitchFamily="34" charset="0"/>
              </a:rPr>
              <a:t>owing Season.  The orchard is beginning to flower. </a:t>
            </a:r>
            <a:endParaRPr lang="en-US" sz="2400" dirty="0">
              <a:solidFill>
                <a:schemeClr val="bg1">
                  <a:lumMod val="95000"/>
                </a:schemeClr>
              </a:solidFill>
              <a:latin typeface="Candara" pitchFamily="34"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wedge">
                                      <p:cBhvr>
                                        <p:cTn id="7" dur="2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161" y="1905000"/>
            <a:ext cx="8168640" cy="4114800"/>
          </a:xfrm>
          <a:prstGeom prst="rect">
            <a:avLst/>
          </a:prstGeom>
          <a:solidFill>
            <a:srgbClr val="540054"/>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8160" y="2311199"/>
            <a:ext cx="997445" cy="3170099"/>
          </a:xfrm>
          <a:prstGeom prst="rect">
            <a:avLst/>
          </a:prstGeom>
          <a:noFill/>
        </p:spPr>
        <p:txBody>
          <a:bodyPr wrap="square" rtlCol="0">
            <a:spAutoFit/>
          </a:bodyPr>
          <a:lstStyle/>
          <a:p>
            <a:pPr algn="r"/>
            <a:r>
              <a:rPr lang="en-US" sz="2000" dirty="0" smtClean="0">
                <a:solidFill>
                  <a:schemeClr val="bg1">
                    <a:lumMod val="95000"/>
                  </a:schemeClr>
                </a:solidFill>
                <a:latin typeface="Candara" pitchFamily="34" charset="0"/>
              </a:rPr>
              <a:t>Berry set. Notice how stems turn purple as berries ripen</a:t>
            </a:r>
            <a:r>
              <a:rPr lang="en-US" sz="2000" dirty="0" smtClean="0">
                <a:latin typeface="Candara" pitchFamily="34" charset="0"/>
              </a:rPr>
              <a:t>.  </a:t>
            </a:r>
            <a:endParaRPr lang="en-US" sz="2000" dirty="0">
              <a:latin typeface="Candara" pitchFamily="34" charset="0"/>
            </a:endParaRPr>
          </a:p>
        </p:txBody>
      </p:sp>
      <p:sp>
        <p:nvSpPr>
          <p:cNvPr id="9" name="TextBox 8"/>
          <p:cNvSpPr txBox="1"/>
          <p:nvPr/>
        </p:nvSpPr>
        <p:spPr>
          <a:xfrm>
            <a:off x="7239000" y="2283615"/>
            <a:ext cx="1187128" cy="3170099"/>
          </a:xfrm>
          <a:prstGeom prst="rect">
            <a:avLst/>
          </a:prstGeom>
          <a:noFill/>
        </p:spPr>
        <p:txBody>
          <a:bodyPr wrap="square" rtlCol="0">
            <a:spAutoFit/>
          </a:bodyPr>
          <a:lstStyle/>
          <a:p>
            <a:r>
              <a:rPr lang="en-US" sz="2000" dirty="0" smtClean="0">
                <a:solidFill>
                  <a:schemeClr val="bg1">
                    <a:lumMod val="95000"/>
                  </a:schemeClr>
                </a:solidFill>
                <a:latin typeface="Candara" pitchFamily="34" charset="0"/>
              </a:rPr>
              <a:t>Berry set and flowers on the same cyme, notice the umbel shape.</a:t>
            </a:r>
            <a:endParaRPr lang="en-US" sz="2000" dirty="0">
              <a:solidFill>
                <a:schemeClr val="bg1">
                  <a:lumMod val="95000"/>
                </a:schemeClr>
              </a:solidFill>
              <a:latin typeface="Candara" pitchFamily="34" charset="0"/>
            </a:endParaRPr>
          </a:p>
        </p:txBody>
      </p:sp>
      <p:pic>
        <p:nvPicPr>
          <p:cNvPr id="3074" name="Picture 2" descr="C:\Users\Rodger\Pictures\2010-04-17\2010-10-31\055.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05472" y="2295959"/>
            <a:ext cx="3037456" cy="3205168"/>
          </a:xfrm>
          <a:prstGeom prst="rect">
            <a:avLst/>
          </a:prstGeom>
          <a:noFill/>
          <a:effectLst>
            <a:glow rad="101600">
              <a:schemeClr val="bg1">
                <a:lumMod val="95000"/>
                <a:alpha val="40000"/>
              </a:schemeClr>
            </a:glow>
          </a:effectLst>
        </p:spPr>
      </p:pic>
      <p:pic>
        <p:nvPicPr>
          <p:cNvPr id="3075" name="Picture 3" descr="C:\Users\Rodger\Pictures\2010-04-17\2010-10-31\057.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00600" y="2297407"/>
            <a:ext cx="2293990" cy="3197683"/>
          </a:xfrm>
          <a:prstGeom prst="rect">
            <a:avLst/>
          </a:prstGeom>
          <a:noFill/>
          <a:effectLst>
            <a:glow rad="101600">
              <a:schemeClr val="bg1">
                <a:lumMod val="95000"/>
                <a:alpha val="40000"/>
              </a:schemeClr>
            </a:glow>
          </a:effectLst>
        </p:spPr>
      </p:pic>
      <p:sp>
        <p:nvSpPr>
          <p:cNvPr id="11" name="TextBox 10"/>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10" name="Group 9"/>
          <p:cNvGrpSpPr/>
          <p:nvPr/>
        </p:nvGrpSpPr>
        <p:grpSpPr>
          <a:xfrm>
            <a:off x="304800" y="346994"/>
            <a:ext cx="8527003" cy="1405606"/>
            <a:chOff x="304800" y="346994"/>
            <a:chExt cx="8527003" cy="1405606"/>
          </a:xfrm>
        </p:grpSpPr>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162799" y="2978107"/>
            <a:ext cx="1669003" cy="1200329"/>
          </a:xfrm>
          <a:prstGeom prst="rect">
            <a:avLst/>
          </a:prstGeom>
          <a:noFill/>
        </p:spPr>
        <p:txBody>
          <a:bodyPr wrap="square" rtlCol="0">
            <a:spAutoFit/>
          </a:bodyPr>
          <a:lstStyle/>
          <a:p>
            <a:pPr algn="ctr"/>
            <a:r>
              <a:rPr lang="en-US" sz="2400" dirty="0" smtClean="0">
                <a:latin typeface="Candara" pitchFamily="34" charset="0"/>
              </a:rPr>
              <a:t>3-year-old nursery plants.</a:t>
            </a:r>
            <a:endParaRPr lang="en-US" sz="2400" dirty="0">
              <a:latin typeface="Candara" pitchFamily="34" charset="0"/>
            </a:endParaRPr>
          </a:p>
        </p:txBody>
      </p:sp>
      <p:pic>
        <p:nvPicPr>
          <p:cNvPr id="22530" name="Picture 2" descr="C:\Users\Rodger\Pictures\2010-04-17\2010-06-26\065.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53552" y="1981200"/>
            <a:ext cx="6314502" cy="4047448"/>
          </a:xfrm>
          <a:prstGeom prst="rect">
            <a:avLst/>
          </a:prstGeom>
          <a:noFill/>
          <a:effectLst>
            <a:softEdge rad="31750"/>
          </a:effectLst>
        </p:spPr>
      </p:pic>
      <p:pic>
        <p:nvPicPr>
          <p:cNvPr id="22531" name="Picture 3" descr="C:\Users\Rodger\Pictures\2010-04-17\2010-06-26\063.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829800" y="1752600"/>
            <a:ext cx="6705188" cy="3651345"/>
          </a:xfrm>
          <a:prstGeom prst="rect">
            <a:avLst/>
          </a:prstGeom>
          <a:noFill/>
        </p:spPr>
      </p:pic>
      <p:grpSp>
        <p:nvGrpSpPr>
          <p:cNvPr id="7" name="Group 6"/>
          <p:cNvGrpSpPr/>
          <p:nvPr/>
        </p:nvGrpSpPr>
        <p:grpSpPr>
          <a:xfrm>
            <a:off x="304800" y="346994"/>
            <a:ext cx="8527003" cy="1405606"/>
            <a:chOff x="304800" y="346994"/>
            <a:chExt cx="8527003" cy="1405606"/>
          </a:xfrm>
        </p:grpSpPr>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checkerboard(across)">
                                      <p:cBhvr>
                                        <p:cTn id="7" dur="1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6200" y="2362200"/>
            <a:ext cx="2829498" cy="2667000"/>
          </a:xfrm>
          <a:prstGeom prst="rect">
            <a:avLst/>
          </a:prstGeom>
          <a:solidFill>
            <a:srgbClr val="540054"/>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69081" y="2514600"/>
            <a:ext cx="2134468" cy="2554545"/>
          </a:xfrm>
          <a:prstGeom prst="rect">
            <a:avLst/>
          </a:prstGeom>
          <a:noFill/>
        </p:spPr>
        <p:txBody>
          <a:bodyPr wrap="square" rtlCol="0">
            <a:spAutoFit/>
          </a:bodyPr>
          <a:lstStyle/>
          <a:p>
            <a:pPr algn="ctr"/>
            <a:r>
              <a:rPr lang="en-US" sz="2000" dirty="0">
                <a:solidFill>
                  <a:schemeClr val="bg1">
                    <a:lumMod val="95000"/>
                  </a:schemeClr>
                </a:solidFill>
                <a:latin typeface="Candara" pitchFamily="34" charset="0"/>
              </a:rPr>
              <a:t>C</a:t>
            </a:r>
            <a:r>
              <a:rPr lang="en-US" sz="2000" dirty="0" smtClean="0">
                <a:solidFill>
                  <a:schemeClr val="bg1">
                    <a:lumMod val="95000"/>
                  </a:schemeClr>
                </a:solidFill>
                <a:latin typeface="Candara" pitchFamily="34" charset="0"/>
              </a:rPr>
              <a:t>ymes can grow quite large: 2000 or more small individual flowers in a cyme. </a:t>
            </a:r>
          </a:p>
          <a:p>
            <a:pPr algn="ctr"/>
            <a:r>
              <a:rPr lang="en-US" sz="2000" dirty="0" smtClean="0">
                <a:solidFill>
                  <a:schemeClr val="bg1">
                    <a:lumMod val="95000"/>
                  </a:schemeClr>
                </a:solidFill>
                <a:latin typeface="Candara" pitchFamily="34" charset="0"/>
              </a:rPr>
              <a:t>Very Striking as a landscape specimen. </a:t>
            </a:r>
            <a:endParaRPr lang="en-US" sz="2000" dirty="0">
              <a:solidFill>
                <a:schemeClr val="bg1">
                  <a:lumMod val="95000"/>
                </a:schemeClr>
              </a:solidFill>
              <a:latin typeface="Candara" pitchFamily="34" charset="0"/>
            </a:endParaRPr>
          </a:p>
        </p:txBody>
      </p:sp>
      <p:pic>
        <p:nvPicPr>
          <p:cNvPr id="1026" name="Picture 2" descr="C:\Users\Rodger\Pictures\2010-04-17\2010-10-31\06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09601" y="2194820"/>
            <a:ext cx="3459480" cy="3001760"/>
          </a:xfrm>
          <a:prstGeom prst="rect">
            <a:avLst/>
          </a:prstGeom>
          <a:noFill/>
        </p:spPr>
      </p:pic>
      <p:pic>
        <p:nvPicPr>
          <p:cNvPr id="1028" name="Picture 4" descr="C:\Users\Rodger\Pictures\2010-04-17\2010-10-31\066.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18789" y="2027440"/>
            <a:ext cx="2272254" cy="4144760"/>
          </a:xfrm>
          <a:prstGeom prst="rect">
            <a:avLst/>
          </a:prstGeom>
          <a:noFill/>
        </p:spPr>
      </p:pic>
      <p:sp>
        <p:nvSpPr>
          <p:cNvPr id="11" name="TextBox 10"/>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7" name="Group 6"/>
          <p:cNvGrpSpPr/>
          <p:nvPr/>
        </p:nvGrpSpPr>
        <p:grpSpPr>
          <a:xfrm>
            <a:off x="304800" y="346994"/>
            <a:ext cx="8527003" cy="1405606"/>
            <a:chOff x="304800" y="346994"/>
            <a:chExt cx="8527003" cy="1405606"/>
          </a:xfrm>
        </p:grpSpPr>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67399" y="1507867"/>
            <a:ext cx="2689885" cy="5105400"/>
          </a:xfrm>
          <a:prstGeom prst="rect">
            <a:avLst/>
          </a:prstGeom>
          <a:solidFill>
            <a:srgbClr val="540054">
              <a:alpha val="74902"/>
            </a:srgbClr>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can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6497" y="1703999"/>
            <a:ext cx="4724400" cy="4355068"/>
          </a:xfrm>
          <a:prstGeom prst="rect">
            <a:avLst/>
          </a:prstGeom>
        </p:spPr>
      </p:pic>
      <p:sp>
        <p:nvSpPr>
          <p:cNvPr id="3077" name="Text Box 5"/>
          <p:cNvSpPr txBox="1">
            <a:spLocks noChangeArrowheads="1"/>
          </p:cNvSpPr>
          <p:nvPr/>
        </p:nvSpPr>
        <p:spPr bwMode="auto">
          <a:xfrm>
            <a:off x="5982644" y="1507867"/>
            <a:ext cx="2399355" cy="5606663"/>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1" i="0" u="none" strike="noStrike" cap="none" normalizeH="0" baseline="0" dirty="0" smtClean="0">
                <a:ln>
                  <a:noFill/>
                </a:ln>
                <a:solidFill>
                  <a:schemeClr val="bg1">
                    <a:lumMod val="95000"/>
                  </a:schemeClr>
                </a:solidFill>
                <a:effectLst/>
                <a:latin typeface="Candara" pitchFamily="34" charset="0"/>
                <a:cs typeface="Arial" pitchFamily="34" charset="0"/>
              </a:rPr>
              <a:t>American Elderberry </a:t>
            </a: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1" i="0" u="none" strike="noStrike" cap="none" normalizeH="0" baseline="0" dirty="0" smtClean="0">
                <a:ln>
                  <a:noFill/>
                </a:ln>
                <a:solidFill>
                  <a:schemeClr val="bg1">
                    <a:lumMod val="95000"/>
                  </a:schemeClr>
                </a:solidFill>
                <a:effectLst/>
                <a:latin typeface="Candara" pitchFamily="34" charset="0"/>
                <a:cs typeface="Arial" pitchFamily="34" charset="0"/>
              </a:rPr>
              <a:t>Latin Name: </a:t>
            </a:r>
            <a:r>
              <a:rPr kumimoji="0" lang="en-US" sz="1100" b="0" i="0" u="none" strike="noStrike" cap="none" normalizeH="0" baseline="0" dirty="0" err="1" smtClean="0">
                <a:ln>
                  <a:noFill/>
                </a:ln>
                <a:solidFill>
                  <a:schemeClr val="bg1">
                    <a:lumMod val="95000"/>
                  </a:schemeClr>
                </a:solidFill>
                <a:effectLst/>
                <a:latin typeface="Candara" pitchFamily="34" charset="0"/>
                <a:cs typeface="Arial" pitchFamily="34" charset="0"/>
              </a:rPr>
              <a:t>Sambucas</a:t>
            </a:r>
            <a:r>
              <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rPr>
              <a:t> Canadensis</a:t>
            </a:r>
          </a:p>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endParaRP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1" i="0" u="none" strike="noStrike" cap="none" normalizeH="0" baseline="0" dirty="0" smtClean="0">
                <a:ln>
                  <a:noFill/>
                </a:ln>
                <a:solidFill>
                  <a:schemeClr val="bg1">
                    <a:lumMod val="95000"/>
                  </a:schemeClr>
                </a:solidFill>
                <a:effectLst/>
                <a:latin typeface="Candara" pitchFamily="34" charset="0"/>
                <a:cs typeface="Arial" pitchFamily="34" charset="0"/>
              </a:rPr>
              <a:t>Common Name:</a:t>
            </a: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rPr>
              <a:t>Elderberry, Black Elderberry</a:t>
            </a:r>
          </a:p>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endParaRP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1" i="0" u="none" strike="noStrike" cap="none" normalizeH="0" baseline="0" dirty="0" smtClean="0">
                <a:ln>
                  <a:noFill/>
                </a:ln>
                <a:solidFill>
                  <a:schemeClr val="bg1">
                    <a:lumMod val="95000"/>
                  </a:schemeClr>
                </a:solidFill>
                <a:effectLst/>
                <a:latin typeface="Candara" pitchFamily="34" charset="0"/>
                <a:cs typeface="Arial" pitchFamily="34" charset="0"/>
              </a:rPr>
              <a:t>Properties</a:t>
            </a: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rPr>
              <a:t>Antioxidant, diaphoretic.</a:t>
            </a: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rPr>
              <a:t>diuretic, laxative, immune-</a:t>
            </a: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rPr>
              <a:t>boosting, anti-inflammatory</a:t>
            </a:r>
          </a:p>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endParaRP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1" i="0" u="none" strike="noStrike" cap="none" normalizeH="0" baseline="0" dirty="0" smtClean="0">
                <a:ln>
                  <a:noFill/>
                </a:ln>
                <a:solidFill>
                  <a:schemeClr val="bg1">
                    <a:lumMod val="95000"/>
                  </a:schemeClr>
                </a:solidFill>
                <a:effectLst/>
                <a:latin typeface="Candara" pitchFamily="34" charset="0"/>
                <a:cs typeface="Arial" pitchFamily="34" charset="0"/>
              </a:rPr>
              <a:t>Historical Uses:</a:t>
            </a: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rPr>
              <a:t>Coughs, colds, flu, </a:t>
            </a: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rPr>
              <a:t>bacterial infections, viral</a:t>
            </a: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rPr>
              <a:t>infections, tonsillitis,</a:t>
            </a: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rPr>
              <a:t>lowers cholesterol, improves</a:t>
            </a: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rPr>
              <a:t>vision and heart health,</a:t>
            </a: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rPr>
              <a:t>immune system booster</a:t>
            </a:r>
          </a:p>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endParaRP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1" i="0" u="none" strike="noStrike" cap="none" normalizeH="0" baseline="0" dirty="0" smtClean="0">
                <a:ln>
                  <a:noFill/>
                </a:ln>
                <a:solidFill>
                  <a:schemeClr val="bg1">
                    <a:lumMod val="95000"/>
                  </a:schemeClr>
                </a:solidFill>
                <a:effectLst/>
                <a:latin typeface="Candara" pitchFamily="34" charset="0"/>
                <a:cs typeface="Arial" pitchFamily="34" charset="0"/>
              </a:rPr>
              <a:t>Indicated for:</a:t>
            </a: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rPr>
              <a:t>Cancer, HIV, asthma and</a:t>
            </a: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rPr>
              <a:t>bronchitis, inflammation of</a:t>
            </a: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rPr>
              <a:t>the urinary tract and </a:t>
            </a: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rPr>
              <a:t>bladder, nerve disorders,</a:t>
            </a: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rPr>
              <a:t>back pain, joint and muscle</a:t>
            </a: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rPr>
              <a:t>pain, colds and flu</a:t>
            </a:r>
          </a:p>
          <a:p>
            <a:pPr marL="0" marR="0" lvl="0" indent="0" algn="l" defTabSz="914400" rtl="0" eaLnBrk="1" fontAlgn="base" latinLnBrk="0" hangingPunct="1">
              <a:lnSpc>
                <a:spcPct val="100000"/>
              </a:lnSpc>
              <a:spcBef>
                <a:spcPct val="0"/>
              </a:spcBef>
              <a:spcAft>
                <a:spcPts val="100"/>
              </a:spcAft>
              <a:buClrTx/>
              <a:buSzTx/>
              <a:buFontTx/>
              <a:buNone/>
              <a:tabLst/>
            </a:pPr>
            <a:r>
              <a:rPr kumimoji="0" lang="en-US" sz="1100" b="0" i="0" u="none" strike="noStrike" cap="none" normalizeH="0" baseline="0" dirty="0" smtClean="0">
                <a:ln>
                  <a:noFill/>
                </a:ln>
                <a:solidFill>
                  <a:schemeClr val="bg1">
                    <a:lumMod val="95000"/>
                  </a:schemeClr>
                </a:solidFill>
                <a:effectLst/>
                <a:latin typeface="Candara" pitchFamily="34" charset="0"/>
                <a:cs typeface="Arial" pitchFamily="34" charset="0"/>
              </a:rPr>
              <a:t>coughs and sore throats</a:t>
            </a:r>
          </a:p>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900" b="0" i="0" u="none" strike="noStrike" cap="none" normalizeH="0" baseline="0" dirty="0" smtClean="0">
              <a:ln>
                <a:noFill/>
              </a:ln>
              <a:solidFill>
                <a:srgbClr val="000000"/>
              </a:solidFill>
              <a:effectLst/>
              <a:latin typeface="Comic Sans MS" pitchFamily="66"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Box 9"/>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13" name="Group 12"/>
          <p:cNvGrpSpPr/>
          <p:nvPr/>
        </p:nvGrpSpPr>
        <p:grpSpPr>
          <a:xfrm>
            <a:off x="333767" y="304799"/>
            <a:ext cx="8505431" cy="1176377"/>
            <a:chOff x="333767" y="304799"/>
            <a:chExt cx="8505431" cy="1176377"/>
          </a:xfrm>
        </p:grpSpPr>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3767" y="304799"/>
              <a:ext cx="8505431" cy="1176377"/>
            </a:xfrm>
            <a:prstGeom prst="rect">
              <a:avLst/>
            </a:prstGeom>
            <a:effectLst>
              <a:softEdge rad="63500"/>
            </a:effectLst>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7154" y="518255"/>
              <a:ext cx="1820131" cy="749466"/>
            </a:xfrm>
            <a:prstGeom prst="rect">
              <a:avLst/>
            </a:prstGeom>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6982" y="1828800"/>
            <a:ext cx="7616366" cy="4507468"/>
          </a:xfrm>
          <a:prstGeom prst="rect">
            <a:avLst/>
          </a:prstGeom>
          <a:solidFill>
            <a:srgbClr val="540054"/>
          </a:solidFill>
          <a:ln>
            <a:solidFill>
              <a:srgbClr val="540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Rodger\Pictures\elderberries\100_461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38600" y="2118360"/>
            <a:ext cx="4191000" cy="3143613"/>
          </a:xfrm>
          <a:prstGeom prst="rect">
            <a:avLst/>
          </a:prstGeom>
          <a:noFill/>
          <a:effectLst>
            <a:glow rad="101600">
              <a:schemeClr val="bg1">
                <a:lumMod val="95000"/>
                <a:alpha val="40000"/>
              </a:schemeClr>
            </a:glow>
          </a:effectLst>
        </p:spPr>
      </p:pic>
      <p:pic>
        <p:nvPicPr>
          <p:cNvPr id="2051" name="Picture 3" descr="C:\Users\Rodger\Pictures\elderberries\05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118360"/>
            <a:ext cx="2499710" cy="3332946"/>
          </a:xfrm>
          <a:prstGeom prst="rect">
            <a:avLst/>
          </a:prstGeom>
          <a:noFill/>
          <a:effectLst>
            <a:glow rad="101600">
              <a:schemeClr val="bg1">
                <a:lumMod val="95000"/>
                <a:alpha val="40000"/>
              </a:schemeClr>
            </a:glow>
          </a:effectLst>
        </p:spPr>
      </p:pic>
      <p:sp>
        <p:nvSpPr>
          <p:cNvPr id="8" name="TextBox 7"/>
          <p:cNvSpPr txBox="1"/>
          <p:nvPr/>
        </p:nvSpPr>
        <p:spPr>
          <a:xfrm>
            <a:off x="916982" y="5589657"/>
            <a:ext cx="2986715" cy="707886"/>
          </a:xfrm>
          <a:prstGeom prst="rect">
            <a:avLst/>
          </a:prstGeom>
          <a:noFill/>
        </p:spPr>
        <p:txBody>
          <a:bodyPr wrap="square" rtlCol="0">
            <a:spAutoFit/>
          </a:bodyPr>
          <a:lstStyle/>
          <a:p>
            <a:pPr algn="ctr"/>
            <a:r>
              <a:rPr lang="en-US" sz="2000" dirty="0" smtClean="0">
                <a:solidFill>
                  <a:schemeClr val="bg1">
                    <a:lumMod val="95000"/>
                  </a:schemeClr>
                </a:solidFill>
                <a:latin typeface="Candara" pitchFamily="34" charset="0"/>
              </a:rPr>
              <a:t>A specimen in full flower beginning to set berries</a:t>
            </a:r>
            <a:endParaRPr lang="en-US" sz="2000" dirty="0">
              <a:solidFill>
                <a:schemeClr val="bg1">
                  <a:lumMod val="95000"/>
                </a:schemeClr>
              </a:solidFill>
              <a:latin typeface="Candara" pitchFamily="34" charset="0"/>
            </a:endParaRPr>
          </a:p>
        </p:txBody>
      </p:sp>
      <p:sp>
        <p:nvSpPr>
          <p:cNvPr id="9" name="TextBox 8"/>
          <p:cNvSpPr txBox="1"/>
          <p:nvPr/>
        </p:nvSpPr>
        <p:spPr>
          <a:xfrm>
            <a:off x="4473868" y="5451306"/>
            <a:ext cx="3320463" cy="707886"/>
          </a:xfrm>
          <a:prstGeom prst="rect">
            <a:avLst/>
          </a:prstGeom>
          <a:noFill/>
        </p:spPr>
        <p:txBody>
          <a:bodyPr wrap="square" rtlCol="0">
            <a:spAutoFit/>
          </a:bodyPr>
          <a:lstStyle/>
          <a:p>
            <a:pPr algn="ctr"/>
            <a:r>
              <a:rPr lang="en-US" sz="2000" dirty="0" smtClean="0">
                <a:solidFill>
                  <a:schemeClr val="bg1">
                    <a:lumMod val="95000"/>
                  </a:schemeClr>
                </a:solidFill>
                <a:latin typeface="Candara" pitchFamily="34" charset="0"/>
              </a:rPr>
              <a:t>A specimen with ripe berries </a:t>
            </a:r>
          </a:p>
          <a:p>
            <a:pPr algn="ctr"/>
            <a:r>
              <a:rPr lang="en-US" sz="2000" dirty="0" smtClean="0">
                <a:solidFill>
                  <a:schemeClr val="bg1">
                    <a:lumMod val="95000"/>
                  </a:schemeClr>
                </a:solidFill>
                <a:latin typeface="Candara" pitchFamily="34" charset="0"/>
              </a:rPr>
              <a:t>almost ready for harvest</a:t>
            </a:r>
            <a:r>
              <a:rPr lang="en-US" sz="1000" dirty="0" smtClean="0">
                <a:solidFill>
                  <a:schemeClr val="bg1">
                    <a:lumMod val="95000"/>
                  </a:schemeClr>
                </a:solidFill>
              </a:rPr>
              <a:t>.</a:t>
            </a:r>
            <a:endParaRPr lang="en-US" sz="1000" dirty="0">
              <a:solidFill>
                <a:schemeClr val="bg1">
                  <a:lumMod val="95000"/>
                </a:schemeClr>
              </a:solidFill>
            </a:endParaRPr>
          </a:p>
        </p:txBody>
      </p:sp>
      <p:grpSp>
        <p:nvGrpSpPr>
          <p:cNvPr id="10" name="Group 9"/>
          <p:cNvGrpSpPr/>
          <p:nvPr/>
        </p:nvGrpSpPr>
        <p:grpSpPr>
          <a:xfrm>
            <a:off x="304800" y="346994"/>
            <a:ext cx="8527003" cy="1405606"/>
            <a:chOff x="304800" y="346994"/>
            <a:chExt cx="8527003" cy="1405606"/>
          </a:xfrm>
        </p:grpSpPr>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905000"/>
            <a:ext cx="7926229" cy="4431268"/>
          </a:xfrm>
          <a:prstGeom prst="rect">
            <a:avLst/>
          </a:prstGeom>
          <a:solidFill>
            <a:srgbClr val="540054"/>
          </a:solidFill>
          <a:ln>
            <a:solidFill>
              <a:srgbClr val="886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95400" y="5334000"/>
            <a:ext cx="2133600" cy="830997"/>
          </a:xfrm>
          <a:prstGeom prst="rect">
            <a:avLst/>
          </a:prstGeom>
          <a:noFill/>
        </p:spPr>
        <p:txBody>
          <a:bodyPr wrap="square" rtlCol="0">
            <a:spAutoFit/>
          </a:bodyPr>
          <a:lstStyle/>
          <a:p>
            <a:pPr algn="ctr"/>
            <a:r>
              <a:rPr lang="en-US" sz="2400" dirty="0" smtClean="0">
                <a:solidFill>
                  <a:schemeClr val="bg1">
                    <a:lumMod val="95000"/>
                  </a:schemeClr>
                </a:solidFill>
                <a:latin typeface="Candara" pitchFamily="34" charset="0"/>
              </a:rPr>
              <a:t>Determinate Ranch</a:t>
            </a:r>
            <a:endParaRPr lang="en-US" sz="2400" dirty="0">
              <a:solidFill>
                <a:schemeClr val="bg1">
                  <a:lumMod val="95000"/>
                </a:schemeClr>
              </a:solidFill>
              <a:latin typeface="Candara" pitchFamily="34" charset="0"/>
            </a:endParaRPr>
          </a:p>
        </p:txBody>
      </p:sp>
      <p:pic>
        <p:nvPicPr>
          <p:cNvPr id="20482" name="Picture 2" descr="E:\berries blooming 127.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724400" y="2872740"/>
            <a:ext cx="3643790" cy="2423160"/>
          </a:xfrm>
          <a:prstGeom prst="rect">
            <a:avLst/>
          </a:prstGeom>
          <a:noFill/>
          <a:effectLst>
            <a:glow rad="101600">
              <a:schemeClr val="bg1">
                <a:lumMod val="95000"/>
                <a:alpha val="40000"/>
              </a:schemeClr>
            </a:glow>
          </a:effectLst>
        </p:spPr>
      </p:pic>
      <p:pic>
        <p:nvPicPr>
          <p:cNvPr id="20483" name="Picture 3" descr="E:\berries blooming 11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05235" y="2628900"/>
            <a:ext cx="3684381" cy="2667000"/>
          </a:xfrm>
          <a:prstGeom prst="rect">
            <a:avLst/>
          </a:prstGeom>
          <a:noFill/>
          <a:effectLst>
            <a:glow rad="101600">
              <a:schemeClr val="bg1">
                <a:lumMod val="95000"/>
                <a:alpha val="40000"/>
              </a:schemeClr>
            </a:glow>
          </a:effectLst>
        </p:spPr>
      </p:pic>
      <p:sp>
        <p:nvSpPr>
          <p:cNvPr id="9" name="TextBox 8"/>
          <p:cNvSpPr txBox="1"/>
          <p:nvPr/>
        </p:nvSpPr>
        <p:spPr>
          <a:xfrm>
            <a:off x="5257800" y="5334000"/>
            <a:ext cx="2460171" cy="830997"/>
          </a:xfrm>
          <a:prstGeom prst="rect">
            <a:avLst/>
          </a:prstGeom>
          <a:noFill/>
        </p:spPr>
        <p:txBody>
          <a:bodyPr wrap="square" rtlCol="0">
            <a:spAutoFit/>
          </a:bodyPr>
          <a:lstStyle/>
          <a:p>
            <a:pPr algn="ctr"/>
            <a:r>
              <a:rPr lang="en-US" sz="2400" dirty="0" smtClean="0">
                <a:solidFill>
                  <a:schemeClr val="bg1">
                    <a:lumMod val="95000"/>
                  </a:schemeClr>
                </a:solidFill>
                <a:latin typeface="Candara" pitchFamily="34" charset="0"/>
              </a:rPr>
              <a:t>Indeterminate</a:t>
            </a:r>
          </a:p>
          <a:p>
            <a:pPr algn="ctr"/>
            <a:r>
              <a:rPr lang="en-US" sz="2400" dirty="0" err="1" smtClean="0">
                <a:solidFill>
                  <a:schemeClr val="bg1">
                    <a:lumMod val="95000"/>
                  </a:schemeClr>
                </a:solidFill>
                <a:latin typeface="Candara" pitchFamily="34" charset="0"/>
              </a:rPr>
              <a:t>Wyldewood</a:t>
            </a:r>
            <a:endParaRPr lang="en-US" sz="2400" dirty="0">
              <a:solidFill>
                <a:schemeClr val="bg1">
                  <a:lumMod val="95000"/>
                </a:schemeClr>
              </a:solidFill>
              <a:latin typeface="Candara" pitchFamily="34" charset="0"/>
            </a:endParaRPr>
          </a:p>
        </p:txBody>
      </p:sp>
      <p:grpSp>
        <p:nvGrpSpPr>
          <p:cNvPr id="10" name="Group 9"/>
          <p:cNvGrpSpPr/>
          <p:nvPr/>
        </p:nvGrpSpPr>
        <p:grpSpPr>
          <a:xfrm>
            <a:off x="304800" y="346994"/>
            <a:ext cx="8527003" cy="1405606"/>
            <a:chOff x="304800" y="346994"/>
            <a:chExt cx="8527003" cy="1405606"/>
          </a:xfrm>
        </p:grpSpPr>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sp>
        <p:nvSpPr>
          <p:cNvPr id="3" name="Rectangle 2"/>
          <p:cNvSpPr/>
          <p:nvPr/>
        </p:nvSpPr>
        <p:spPr>
          <a:xfrm>
            <a:off x="2647426" y="2040534"/>
            <a:ext cx="3841750" cy="523220"/>
          </a:xfrm>
          <a:prstGeom prst="rect">
            <a:avLst/>
          </a:prstGeom>
        </p:spPr>
        <p:txBody>
          <a:bodyPr wrap="square">
            <a:spAutoFit/>
          </a:bodyPr>
          <a:lstStyle/>
          <a:p>
            <a:pPr algn="ctr"/>
            <a:r>
              <a:rPr lang="en-US" sz="2800" b="1" dirty="0">
                <a:solidFill>
                  <a:schemeClr val="bg1">
                    <a:lumMod val="95000"/>
                  </a:schemeClr>
                </a:solidFill>
                <a:latin typeface="Candara" pitchFamily="34" charset="0"/>
              </a:rPr>
              <a:t>Nearing Ripeness</a:t>
            </a:r>
            <a:endParaRPr lang="en-US" b="1" dirty="0">
              <a:solidFill>
                <a:schemeClr val="bg1">
                  <a:lumMod val="95000"/>
                </a:schemeClr>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981200"/>
            <a:ext cx="8382000" cy="4419600"/>
          </a:xfrm>
          <a:prstGeom prst="rect">
            <a:avLst/>
          </a:prstGeom>
          <a:solidFill>
            <a:srgbClr val="540054"/>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600" y="2200395"/>
            <a:ext cx="4572000" cy="3429000"/>
          </a:xfrm>
          <a:prstGeom prst="rect">
            <a:avLst/>
          </a:prstGeom>
          <a:effectLst>
            <a:glow rad="101600">
              <a:schemeClr val="bg1">
                <a:lumMod val="95000"/>
                <a:alpha val="40000"/>
              </a:schemeClr>
            </a:glow>
          </a:effec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000" y="1752600"/>
            <a:ext cx="6258498" cy="44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6400" y="4031619"/>
            <a:ext cx="2667000" cy="2066925"/>
          </a:xfrm>
          <a:prstGeom prst="rect">
            <a:avLst/>
          </a:prstGeom>
          <a:noFill/>
          <a:ln>
            <a:noFill/>
          </a:ln>
          <a:effectLst>
            <a:glow rad="101600">
              <a:schemeClr val="bg1">
                <a:lumMod val="9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29232" y="2317832"/>
            <a:ext cx="3505199" cy="1569660"/>
          </a:xfrm>
          <a:prstGeom prst="rect">
            <a:avLst/>
          </a:prstGeom>
          <a:noFill/>
        </p:spPr>
        <p:txBody>
          <a:bodyPr wrap="square" rtlCol="0">
            <a:spAutoFit/>
          </a:bodyPr>
          <a:lstStyle/>
          <a:p>
            <a:r>
              <a:rPr lang="en-US" sz="2400" dirty="0" smtClean="0">
                <a:solidFill>
                  <a:schemeClr val="bg1">
                    <a:lumMod val="95000"/>
                  </a:schemeClr>
                </a:solidFill>
                <a:latin typeface="Candara" pitchFamily="34" charset="0"/>
              </a:rPr>
              <a:t>Qualities of Ripeness</a:t>
            </a:r>
          </a:p>
          <a:p>
            <a:pPr marL="342900" indent="-342900">
              <a:buFont typeface="Arial" pitchFamily="34" charset="0"/>
              <a:buChar char="•"/>
            </a:pPr>
            <a:r>
              <a:rPr lang="en-US" sz="2400" dirty="0" smtClean="0">
                <a:solidFill>
                  <a:schemeClr val="bg1">
                    <a:lumMod val="95000"/>
                  </a:schemeClr>
                </a:solidFill>
                <a:latin typeface="Candara" pitchFamily="34" charset="0"/>
              </a:rPr>
              <a:t>Dark</a:t>
            </a:r>
          </a:p>
          <a:p>
            <a:pPr marL="342900" indent="-342900">
              <a:buFont typeface="Arial" pitchFamily="34" charset="0"/>
              <a:buChar char="•"/>
            </a:pPr>
            <a:r>
              <a:rPr lang="en-US" sz="2400" dirty="0" smtClean="0">
                <a:solidFill>
                  <a:schemeClr val="bg1">
                    <a:lumMod val="95000"/>
                  </a:schemeClr>
                </a:solidFill>
                <a:latin typeface="Candara" pitchFamily="34" charset="0"/>
              </a:rPr>
              <a:t>Dusky</a:t>
            </a:r>
          </a:p>
          <a:p>
            <a:pPr marL="342900" indent="-342900">
              <a:buFont typeface="Arial" pitchFamily="34" charset="0"/>
              <a:buChar char="•"/>
            </a:pPr>
            <a:r>
              <a:rPr lang="en-US" sz="2400" dirty="0" smtClean="0">
                <a:solidFill>
                  <a:schemeClr val="bg1">
                    <a:lumMod val="95000"/>
                  </a:schemeClr>
                </a:solidFill>
                <a:latin typeface="Candara" pitchFamily="34" charset="0"/>
              </a:rPr>
              <a:t>Not red or green</a:t>
            </a:r>
            <a:endParaRPr lang="en-US" sz="2400" dirty="0">
              <a:solidFill>
                <a:schemeClr val="bg1">
                  <a:lumMod val="95000"/>
                </a:schemeClr>
              </a:solidFill>
              <a:latin typeface="Candara" pitchFamily="34" charset="0"/>
            </a:endParaRPr>
          </a:p>
        </p:txBody>
      </p:sp>
      <p:grpSp>
        <p:nvGrpSpPr>
          <p:cNvPr id="14" name="Group 13"/>
          <p:cNvGrpSpPr/>
          <p:nvPr/>
        </p:nvGrpSpPr>
        <p:grpSpPr>
          <a:xfrm>
            <a:off x="304800" y="346994"/>
            <a:ext cx="8527003" cy="1405606"/>
            <a:chOff x="304800" y="346994"/>
            <a:chExt cx="8527003" cy="1405606"/>
          </a:xfrm>
        </p:grpSpPr>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1913115"/>
            <a:ext cx="3530157" cy="4564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68301" y="1913115"/>
            <a:ext cx="4071256" cy="3785652"/>
          </a:xfrm>
          <a:prstGeom prst="rect">
            <a:avLst/>
          </a:prstGeom>
          <a:noFill/>
        </p:spPr>
        <p:txBody>
          <a:bodyPr wrap="square" rtlCol="0">
            <a:spAutoFit/>
          </a:bodyPr>
          <a:lstStyle/>
          <a:p>
            <a:r>
              <a:rPr lang="en-US" sz="2000" dirty="0">
                <a:solidFill>
                  <a:srgbClr val="540054"/>
                </a:solidFill>
                <a:latin typeface="Candara" pitchFamily="34" charset="0"/>
              </a:rPr>
              <a:t>Elderberries are very easy to grow.  They are perennial, are excellent at preventing soil erosion and for filtration; better in fact than grasses.  They are beautiful and graceful in our landscapes.  Elderberries are also great windbreaks, they make excellent habitat and attract more beneficial creatures than just about any native American berries.  Plant some today.</a:t>
            </a:r>
          </a:p>
        </p:txBody>
      </p:sp>
      <p:sp>
        <p:nvSpPr>
          <p:cNvPr id="4" name="TextBox 3"/>
          <p:cNvSpPr txBox="1"/>
          <p:nvPr/>
        </p:nvSpPr>
        <p:spPr>
          <a:xfrm>
            <a:off x="4537821" y="5708531"/>
            <a:ext cx="3630386" cy="369332"/>
          </a:xfrm>
          <a:prstGeom prst="rect">
            <a:avLst/>
          </a:prstGeom>
          <a:noFill/>
        </p:spPr>
        <p:txBody>
          <a:bodyPr wrap="square" rtlCol="0">
            <a:spAutoFit/>
          </a:bodyPr>
          <a:lstStyle/>
          <a:p>
            <a:r>
              <a:rPr lang="en-US" dirty="0" smtClean="0">
                <a:solidFill>
                  <a:srgbClr val="540054"/>
                </a:solidFill>
                <a:latin typeface="Candara" pitchFamily="34" charset="0"/>
              </a:rPr>
              <a:t>Printable version on our website</a:t>
            </a:r>
            <a:endParaRPr lang="en-US" dirty="0">
              <a:solidFill>
                <a:srgbClr val="540054"/>
              </a:solidFill>
              <a:latin typeface="Candara" pitchFamily="34" charset="0"/>
            </a:endParaRPr>
          </a:p>
        </p:txBody>
      </p:sp>
      <p:sp>
        <p:nvSpPr>
          <p:cNvPr id="11" name="TextBox 10"/>
          <p:cNvSpPr txBox="1"/>
          <p:nvPr/>
        </p:nvSpPr>
        <p:spPr>
          <a:xfrm>
            <a:off x="4648200" y="6077863"/>
            <a:ext cx="3505200" cy="400110"/>
          </a:xfrm>
          <a:prstGeom prst="rect">
            <a:avLst/>
          </a:prstGeom>
          <a:noFill/>
        </p:spPr>
        <p:txBody>
          <a:bodyPr wrap="square" rtlCol="0">
            <a:spAutoFit/>
          </a:bodyPr>
          <a:lstStyle/>
          <a:p>
            <a:pPr algn="ctr"/>
            <a:r>
              <a:rPr lang="en-US" sz="2000" dirty="0" smtClean="0">
                <a:solidFill>
                  <a:srgbClr val="540054"/>
                </a:solidFill>
                <a:latin typeface="Candara" pitchFamily="34" charset="0"/>
              </a:rPr>
              <a:t>www.riverhillsharvest.com</a:t>
            </a:r>
          </a:p>
        </p:txBody>
      </p:sp>
      <p:grpSp>
        <p:nvGrpSpPr>
          <p:cNvPr id="10" name="Group 9"/>
          <p:cNvGrpSpPr/>
          <p:nvPr/>
        </p:nvGrpSpPr>
        <p:grpSpPr>
          <a:xfrm>
            <a:off x="304800" y="346994"/>
            <a:ext cx="8527003" cy="1405606"/>
            <a:chOff x="304800" y="346994"/>
            <a:chExt cx="8527003" cy="1405606"/>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spTree>
    <p:extLst>
      <p:ext uri="{BB962C8B-B14F-4D97-AF65-F5344CB8AC3E}">
        <p14:creationId xmlns:p14="http://schemas.microsoft.com/office/powerpoint/2010/main" val="30824796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752600"/>
            <a:ext cx="7316629" cy="4800600"/>
          </a:xfrm>
          <a:prstGeom prst="rect">
            <a:avLst/>
          </a:prstGeom>
          <a:solidFill>
            <a:srgbClr val="540054"/>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171788" y="2286000"/>
            <a:ext cx="2023403" cy="3539430"/>
          </a:xfrm>
          <a:prstGeom prst="rect">
            <a:avLst/>
          </a:prstGeom>
          <a:noFill/>
        </p:spPr>
        <p:txBody>
          <a:bodyPr wrap="square" rtlCol="0">
            <a:spAutoFit/>
          </a:bodyPr>
          <a:lstStyle/>
          <a:p>
            <a:r>
              <a:rPr lang="en-US" sz="3200" dirty="0" smtClean="0">
                <a:solidFill>
                  <a:schemeClr val="bg1">
                    <a:lumMod val="95000"/>
                  </a:schemeClr>
                </a:solidFill>
                <a:latin typeface="Candara" pitchFamily="34" charset="0"/>
              </a:rPr>
              <a:t>The fruits of your labor:</a:t>
            </a:r>
          </a:p>
          <a:p>
            <a:r>
              <a:rPr lang="en-US" sz="3200" dirty="0" smtClean="0">
                <a:solidFill>
                  <a:schemeClr val="bg1">
                    <a:lumMod val="95000"/>
                  </a:schemeClr>
                </a:solidFill>
                <a:latin typeface="Candara" pitchFamily="34" charset="0"/>
              </a:rPr>
              <a:t>Buckets </a:t>
            </a:r>
          </a:p>
          <a:p>
            <a:r>
              <a:rPr lang="en-US" sz="3200" dirty="0" smtClean="0">
                <a:solidFill>
                  <a:schemeClr val="bg1">
                    <a:lumMod val="95000"/>
                  </a:schemeClr>
                </a:solidFill>
                <a:latin typeface="Candara" pitchFamily="34" charset="0"/>
              </a:rPr>
              <a:t>of harvested berries</a:t>
            </a:r>
            <a:r>
              <a:rPr lang="en-US" sz="1000" dirty="0" smtClean="0">
                <a:solidFill>
                  <a:schemeClr val="bg1">
                    <a:lumMod val="95000"/>
                  </a:schemeClr>
                </a:solidFill>
              </a:rPr>
              <a:t>.</a:t>
            </a:r>
            <a:endParaRPr lang="en-US" sz="1000" dirty="0">
              <a:solidFill>
                <a:schemeClr val="bg1">
                  <a:lumMod val="95000"/>
                </a:schemeClr>
              </a:solidFill>
            </a:endParaRPr>
          </a:p>
        </p:txBody>
      </p:sp>
      <p:pic>
        <p:nvPicPr>
          <p:cNvPr id="19458" name="Picture 2" descr="E:\Miscellaneous 03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25000" y="2767965"/>
            <a:ext cx="3505200" cy="1971675"/>
          </a:xfrm>
          <a:prstGeom prst="rect">
            <a:avLst/>
          </a:prstGeom>
          <a:noFill/>
        </p:spPr>
      </p:pic>
      <p:pic>
        <p:nvPicPr>
          <p:cNvPr id="19459" name="Picture 3" descr="E:\Miscellaneous 036.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00200" y="1981200"/>
            <a:ext cx="4445000" cy="4438278"/>
          </a:xfrm>
          <a:prstGeom prst="rect">
            <a:avLst/>
          </a:prstGeom>
          <a:noFill/>
          <a:effectLst>
            <a:softEdge rad="63500"/>
          </a:effectLst>
        </p:spPr>
      </p:pic>
      <p:grpSp>
        <p:nvGrpSpPr>
          <p:cNvPr id="3" name="Group 2"/>
          <p:cNvGrpSpPr/>
          <p:nvPr/>
        </p:nvGrpSpPr>
        <p:grpSpPr>
          <a:xfrm>
            <a:off x="304800" y="346994"/>
            <a:ext cx="8527003" cy="1405606"/>
            <a:chOff x="304800" y="346994"/>
            <a:chExt cx="8527003" cy="1405606"/>
          </a:xfrm>
        </p:grpSpPr>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800" y="346994"/>
              <a:ext cx="8527003" cy="1405606"/>
            </a:xfrm>
            <a:prstGeom prst="rect">
              <a:avLst/>
            </a:prstGeom>
            <a:effectLst>
              <a:softEdge rad="63500"/>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5698" y="660611"/>
              <a:ext cx="1820131" cy="749466"/>
            </a:xfrm>
            <a:prstGeom prst="rect">
              <a:avLst/>
            </a:prstGeom>
          </p:spPr>
        </p:pic>
      </p:grpSp>
      <p:grpSp>
        <p:nvGrpSpPr>
          <p:cNvPr id="14" name="Group 13"/>
          <p:cNvGrpSpPr/>
          <p:nvPr/>
        </p:nvGrpSpPr>
        <p:grpSpPr>
          <a:xfrm>
            <a:off x="271557" y="328915"/>
            <a:ext cx="8491443" cy="1412858"/>
            <a:chOff x="340359" y="2514600"/>
            <a:chExt cx="8491443" cy="1412858"/>
          </a:xfrm>
        </p:grpSpPr>
        <p:pic>
          <p:nvPicPr>
            <p:cNvPr id="15" name="Picture 3" descr="E:\Miscellaneous 036.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40359" y="2514600"/>
              <a:ext cx="8491443" cy="1412858"/>
            </a:xfrm>
            <a:prstGeom prst="rect">
              <a:avLst/>
            </a:prstGeom>
            <a:noFill/>
            <a:effectLst>
              <a:softEdge rad="63500"/>
            </a:effectLst>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6701" y="2846296"/>
              <a:ext cx="1820131" cy="749466"/>
            </a:xfrm>
            <a:prstGeom prst="rect">
              <a:avLst/>
            </a:prstGeom>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828800"/>
            <a:ext cx="7391400" cy="4800600"/>
          </a:xfrm>
          <a:prstGeom prst="rect">
            <a:avLst/>
          </a:prstGeom>
          <a:solidFill>
            <a:srgbClr val="540054"/>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34950" y="2362200"/>
            <a:ext cx="5272916" cy="4114800"/>
          </a:xfrm>
          <a:prstGeom prst="rect">
            <a:avLst/>
          </a:prstGeom>
          <a:effectLst>
            <a:glow rad="101600">
              <a:schemeClr val="bg1">
                <a:lumMod val="95000"/>
                <a:alpha val="40000"/>
              </a:schemeClr>
            </a:glow>
          </a:effectLst>
        </p:spPr>
      </p:pic>
      <p:sp>
        <p:nvSpPr>
          <p:cNvPr id="8" name="TextBox 7"/>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sp>
        <p:nvSpPr>
          <p:cNvPr id="11" name="TextBox 10"/>
          <p:cNvSpPr txBox="1"/>
          <p:nvPr/>
        </p:nvSpPr>
        <p:spPr>
          <a:xfrm>
            <a:off x="990600" y="1828800"/>
            <a:ext cx="7391400" cy="461665"/>
          </a:xfrm>
          <a:prstGeom prst="rect">
            <a:avLst/>
          </a:prstGeom>
          <a:noFill/>
        </p:spPr>
        <p:txBody>
          <a:bodyPr wrap="square" rtlCol="0">
            <a:spAutoFit/>
          </a:bodyPr>
          <a:lstStyle/>
          <a:p>
            <a:pPr algn="ctr"/>
            <a:r>
              <a:rPr lang="en-US" sz="2400" dirty="0">
                <a:solidFill>
                  <a:schemeClr val="bg1">
                    <a:lumMod val="95000"/>
                  </a:schemeClr>
                </a:solidFill>
                <a:latin typeface="Candara" pitchFamily="34" charset="0"/>
              </a:rPr>
              <a:t>De-stemming </a:t>
            </a:r>
            <a:r>
              <a:rPr lang="en-US" sz="2400" dirty="0" smtClean="0">
                <a:solidFill>
                  <a:schemeClr val="bg1">
                    <a:lumMod val="95000"/>
                  </a:schemeClr>
                </a:solidFill>
                <a:latin typeface="Candara" pitchFamily="34" charset="0"/>
              </a:rPr>
              <a:t>Machine 2011 Prototype</a:t>
            </a:r>
            <a:endParaRPr lang="en-US" sz="2400" dirty="0">
              <a:solidFill>
                <a:schemeClr val="bg1">
                  <a:lumMod val="95000"/>
                </a:schemeClr>
              </a:solidFill>
              <a:latin typeface="Candara" pitchFamily="34" charset="0"/>
            </a:endParaRPr>
          </a:p>
        </p:txBody>
      </p:sp>
      <p:grpSp>
        <p:nvGrpSpPr>
          <p:cNvPr id="13" name="Group 12"/>
          <p:cNvGrpSpPr/>
          <p:nvPr/>
        </p:nvGrpSpPr>
        <p:grpSpPr>
          <a:xfrm>
            <a:off x="271557" y="328915"/>
            <a:ext cx="8491443" cy="1412858"/>
            <a:chOff x="340359" y="2514600"/>
            <a:chExt cx="8491443" cy="1412858"/>
          </a:xfrm>
        </p:grpSpPr>
        <p:pic>
          <p:nvPicPr>
            <p:cNvPr id="15" name="Picture 3" descr="E:\Miscellaneous 036.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0359" y="2514600"/>
              <a:ext cx="8491443" cy="1412858"/>
            </a:xfrm>
            <a:prstGeom prst="rect">
              <a:avLst/>
            </a:prstGeom>
            <a:noFill/>
            <a:effectLst>
              <a:softEdge rad="63500"/>
            </a:effectLst>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6701" y="2846296"/>
              <a:ext cx="1820131" cy="749466"/>
            </a:xfrm>
            <a:prstGeom prst="rect">
              <a:avLst/>
            </a:prstGeom>
          </p:spPr>
        </p:pic>
      </p:grpSp>
    </p:spTree>
    <p:extLst>
      <p:ext uri="{BB962C8B-B14F-4D97-AF65-F5344CB8AC3E}">
        <p14:creationId xmlns:p14="http://schemas.microsoft.com/office/powerpoint/2010/main" val="35419073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557" y="2133600"/>
            <a:ext cx="8491443" cy="4191000"/>
          </a:xfrm>
          <a:prstGeom prst="rect">
            <a:avLst/>
          </a:prstGeom>
          <a:solidFill>
            <a:srgbClr val="540054"/>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8600" y="2286000"/>
            <a:ext cx="8534400" cy="400110"/>
          </a:xfrm>
          <a:prstGeom prst="rect">
            <a:avLst/>
          </a:prstGeom>
          <a:noFill/>
        </p:spPr>
        <p:txBody>
          <a:bodyPr wrap="square" rtlCol="0">
            <a:spAutoFit/>
          </a:bodyPr>
          <a:lstStyle/>
          <a:p>
            <a:pPr algn="ctr"/>
            <a:r>
              <a:rPr lang="en-US" sz="2000" dirty="0" smtClean="0">
                <a:solidFill>
                  <a:schemeClr val="bg1">
                    <a:lumMod val="95000"/>
                  </a:schemeClr>
                </a:solidFill>
                <a:latin typeface="Candara" pitchFamily="34" charset="0"/>
              </a:rPr>
              <a:t>2014 De-stemmer</a:t>
            </a:r>
            <a:endParaRPr lang="en-US" sz="2000" dirty="0">
              <a:solidFill>
                <a:schemeClr val="bg1">
                  <a:lumMod val="95000"/>
                </a:schemeClr>
              </a:solidFill>
              <a:latin typeface="Candara" pitchFamily="34" charset="0"/>
            </a:endParaRPr>
          </a:p>
        </p:txBody>
      </p:sp>
      <p:sp>
        <p:nvSpPr>
          <p:cNvPr id="11" name="TextBox 10"/>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13" name="Group 12"/>
          <p:cNvGrpSpPr/>
          <p:nvPr/>
        </p:nvGrpSpPr>
        <p:grpSpPr>
          <a:xfrm>
            <a:off x="271557" y="328915"/>
            <a:ext cx="8491443" cy="1412858"/>
            <a:chOff x="340359" y="2514600"/>
            <a:chExt cx="8491443" cy="1412858"/>
          </a:xfrm>
        </p:grpSpPr>
        <p:pic>
          <p:nvPicPr>
            <p:cNvPr id="14" name="Picture 3" descr="E:\Miscellaneous 036.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40359" y="2514600"/>
              <a:ext cx="8491443" cy="1412858"/>
            </a:xfrm>
            <a:prstGeom prst="rect">
              <a:avLst/>
            </a:prstGeom>
            <a:noFill/>
            <a:effectLst>
              <a:softEdge rad="63500"/>
            </a:effectLst>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701" y="2846296"/>
              <a:ext cx="1820131" cy="749466"/>
            </a:xfrm>
            <a:prstGeom prst="rect">
              <a:avLst/>
            </a:prstGeom>
          </p:spPr>
        </p:pic>
      </p:grpSp>
      <p:pic>
        <p:nvPicPr>
          <p:cNvPr id="4" name="Picture 3" descr="shaker 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800" y="2819400"/>
            <a:ext cx="5562600" cy="3315745"/>
          </a:xfrm>
          <a:prstGeom prst="rect">
            <a:avLst/>
          </a:prstGeom>
          <a:effectLst>
            <a:glow rad="101600">
              <a:schemeClr val="bg1">
                <a:lumMod val="95000"/>
                <a:alpha val="40000"/>
              </a:schemeClr>
            </a:glow>
            <a:outerShdw blurRad="63500" sx="102000" sy="102000" algn="ctr" rotWithShape="0">
              <a:prstClr val="black">
                <a:alpha val="40000"/>
              </a:prstClr>
            </a:outerShdw>
          </a:effectLst>
        </p:spPr>
      </p:pic>
    </p:spTree>
    <p:extLst>
      <p:ext uri="{BB962C8B-B14F-4D97-AF65-F5344CB8AC3E}">
        <p14:creationId xmlns:p14="http://schemas.microsoft.com/office/powerpoint/2010/main" val="37176832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557" y="1905000"/>
            <a:ext cx="8491443" cy="4343400"/>
          </a:xfrm>
          <a:prstGeom prst="rect">
            <a:avLst/>
          </a:prstGeom>
          <a:solidFill>
            <a:srgbClr val="540054"/>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6778" y="2296886"/>
            <a:ext cx="5063873" cy="3418114"/>
          </a:xfrm>
          <a:prstGeom prst="rect">
            <a:avLst/>
          </a:prstGeom>
          <a:noFill/>
          <a:ln>
            <a:noFill/>
          </a:ln>
          <a:effectLst>
            <a:glow rad="101600">
              <a:schemeClr val="bg1">
                <a:lumMod val="9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0777" y="2590800"/>
            <a:ext cx="2667000" cy="2076450"/>
          </a:xfrm>
          <a:prstGeom prst="rect">
            <a:avLst/>
          </a:prstGeom>
          <a:noFill/>
          <a:ln>
            <a:noFill/>
          </a:ln>
          <a:effectLst>
            <a:glow rad="101600">
              <a:schemeClr val="bg1">
                <a:lumMod val="9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943600" y="4800600"/>
            <a:ext cx="2521355" cy="707886"/>
          </a:xfrm>
          <a:prstGeom prst="rect">
            <a:avLst/>
          </a:prstGeom>
          <a:noFill/>
        </p:spPr>
        <p:txBody>
          <a:bodyPr wrap="square" rtlCol="0">
            <a:spAutoFit/>
          </a:bodyPr>
          <a:lstStyle/>
          <a:p>
            <a:r>
              <a:rPr lang="en-US" sz="2000" dirty="0" smtClean="0">
                <a:solidFill>
                  <a:schemeClr val="bg1">
                    <a:lumMod val="95000"/>
                  </a:schemeClr>
                </a:solidFill>
                <a:latin typeface="Candara" pitchFamily="34" charset="0"/>
              </a:rPr>
              <a:t>From field to freezer in the same day.</a:t>
            </a:r>
            <a:endParaRPr lang="en-US" sz="2000" dirty="0">
              <a:solidFill>
                <a:schemeClr val="bg1">
                  <a:lumMod val="95000"/>
                </a:schemeClr>
              </a:solidFill>
              <a:latin typeface="Candara" pitchFamily="34" charset="0"/>
            </a:endParaRPr>
          </a:p>
        </p:txBody>
      </p:sp>
      <p:sp>
        <p:nvSpPr>
          <p:cNvPr id="11" name="TextBox 10"/>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13" name="Group 12"/>
          <p:cNvGrpSpPr/>
          <p:nvPr/>
        </p:nvGrpSpPr>
        <p:grpSpPr>
          <a:xfrm>
            <a:off x="271557" y="328915"/>
            <a:ext cx="8491443" cy="1412858"/>
            <a:chOff x="340359" y="2514600"/>
            <a:chExt cx="8491443" cy="1412858"/>
          </a:xfrm>
        </p:grpSpPr>
        <p:pic>
          <p:nvPicPr>
            <p:cNvPr id="14" name="Picture 3" descr="E:\Miscellaneous 036.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40359" y="2514600"/>
              <a:ext cx="8491443" cy="1412858"/>
            </a:xfrm>
            <a:prstGeom prst="rect">
              <a:avLst/>
            </a:prstGeom>
            <a:noFill/>
            <a:effectLst>
              <a:softEdge rad="63500"/>
            </a:effectLst>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6701" y="2846296"/>
              <a:ext cx="1820131" cy="749466"/>
            </a:xfrm>
            <a:prstGeom prst="rect">
              <a:avLst/>
            </a:prstGeom>
          </p:spPr>
        </p:pic>
      </p:grpSp>
    </p:spTree>
    <p:extLst>
      <p:ext uri="{BB962C8B-B14F-4D97-AF65-F5344CB8AC3E}">
        <p14:creationId xmlns:p14="http://schemas.microsoft.com/office/powerpoint/2010/main" val="29720912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1557" y="1905000"/>
            <a:ext cx="8415243" cy="4431268"/>
          </a:xfrm>
          <a:prstGeom prst="rect">
            <a:avLst/>
          </a:prstGeom>
          <a:solidFill>
            <a:srgbClr val="540054"/>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5348" y="2311510"/>
            <a:ext cx="4007132" cy="3678703"/>
          </a:xfrm>
          <a:prstGeom prst="rect">
            <a:avLst/>
          </a:prstGeom>
          <a:effectLst>
            <a:glow rad="101600">
              <a:schemeClr val="bg1">
                <a:lumMod val="95000"/>
                <a:alpha val="40000"/>
              </a:schemeClr>
            </a:glow>
          </a:effectLst>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1873" y="3073063"/>
            <a:ext cx="3048000" cy="2286000"/>
          </a:xfrm>
          <a:prstGeom prst="rect">
            <a:avLst/>
          </a:prstGeom>
          <a:effectLst>
            <a:glow rad="101600">
              <a:schemeClr val="bg1">
                <a:lumMod val="95000"/>
                <a:alpha val="40000"/>
              </a:schemeClr>
            </a:glow>
          </a:effectLst>
        </p:spPr>
      </p:pic>
      <p:sp>
        <p:nvSpPr>
          <p:cNvPr id="5" name="TextBox 4"/>
          <p:cNvSpPr txBox="1"/>
          <p:nvPr/>
        </p:nvSpPr>
        <p:spPr>
          <a:xfrm>
            <a:off x="4648200" y="2026920"/>
            <a:ext cx="3460468" cy="1015663"/>
          </a:xfrm>
          <a:prstGeom prst="rect">
            <a:avLst/>
          </a:prstGeom>
          <a:noFill/>
        </p:spPr>
        <p:txBody>
          <a:bodyPr wrap="square" rtlCol="0">
            <a:spAutoFit/>
          </a:bodyPr>
          <a:lstStyle/>
          <a:p>
            <a:r>
              <a:rPr lang="en-US" sz="2000" dirty="0">
                <a:solidFill>
                  <a:schemeClr val="bg1">
                    <a:lumMod val="95000"/>
                  </a:schemeClr>
                </a:solidFill>
                <a:latin typeface="Candara" pitchFamily="34" charset="0"/>
              </a:rPr>
              <a:t>B</a:t>
            </a:r>
            <a:r>
              <a:rPr lang="en-US" sz="2000" dirty="0" smtClean="0">
                <a:solidFill>
                  <a:schemeClr val="bg1">
                    <a:lumMod val="95000"/>
                  </a:schemeClr>
                </a:solidFill>
                <a:latin typeface="Candara" pitchFamily="34" charset="0"/>
              </a:rPr>
              <a:t>erries fall through </a:t>
            </a:r>
          </a:p>
          <a:p>
            <a:r>
              <a:rPr lang="en-US" sz="2000" dirty="0" smtClean="0">
                <a:solidFill>
                  <a:schemeClr val="bg1">
                    <a:lumMod val="95000"/>
                  </a:schemeClr>
                </a:solidFill>
                <a:latin typeface="Candara" pitchFamily="34" charset="0"/>
              </a:rPr>
              <a:t>a screen into tubs for </a:t>
            </a:r>
          </a:p>
          <a:p>
            <a:r>
              <a:rPr lang="en-US" sz="2000" dirty="0">
                <a:solidFill>
                  <a:schemeClr val="bg1">
                    <a:lumMod val="95000"/>
                  </a:schemeClr>
                </a:solidFill>
                <a:latin typeface="Candara" pitchFamily="34" charset="0"/>
              </a:rPr>
              <a:t>t</a:t>
            </a:r>
            <a:r>
              <a:rPr lang="en-US" sz="2000" dirty="0" smtClean="0">
                <a:solidFill>
                  <a:schemeClr val="bg1">
                    <a:lumMod val="95000"/>
                  </a:schemeClr>
                </a:solidFill>
                <a:latin typeface="Candara" pitchFamily="34" charset="0"/>
              </a:rPr>
              <a:t>ransport to the wash station</a:t>
            </a:r>
            <a:r>
              <a:rPr lang="en-US" sz="2000" dirty="0" smtClean="0">
                <a:solidFill>
                  <a:srgbClr val="540054"/>
                </a:solidFill>
                <a:latin typeface="Candara" pitchFamily="34" charset="0"/>
              </a:rPr>
              <a:t>.</a:t>
            </a:r>
            <a:endParaRPr lang="en-US" sz="2000" dirty="0">
              <a:solidFill>
                <a:srgbClr val="540054"/>
              </a:solidFill>
              <a:latin typeface="Candara" pitchFamily="34" charset="0"/>
            </a:endParaRPr>
          </a:p>
        </p:txBody>
      </p:sp>
      <p:sp>
        <p:nvSpPr>
          <p:cNvPr id="13" name="TextBox 12"/>
          <p:cNvSpPr txBox="1"/>
          <p:nvPr/>
        </p:nvSpPr>
        <p:spPr>
          <a:xfrm>
            <a:off x="5331872" y="5359063"/>
            <a:ext cx="3156157" cy="646331"/>
          </a:xfrm>
          <a:prstGeom prst="rect">
            <a:avLst/>
          </a:prstGeom>
          <a:noFill/>
        </p:spPr>
        <p:txBody>
          <a:bodyPr wrap="square" rtlCol="0">
            <a:spAutoFit/>
          </a:bodyPr>
          <a:lstStyle/>
          <a:p>
            <a:r>
              <a:rPr lang="en-US" dirty="0" smtClean="0">
                <a:solidFill>
                  <a:schemeClr val="bg1">
                    <a:lumMod val="95000"/>
                  </a:schemeClr>
                </a:solidFill>
                <a:latin typeface="Candara" pitchFamily="34" charset="0"/>
              </a:rPr>
              <a:t>The stems are swept from the machine into tubs for removal</a:t>
            </a:r>
            <a:r>
              <a:rPr lang="en-US" dirty="0" smtClean="0">
                <a:solidFill>
                  <a:srgbClr val="540054"/>
                </a:solidFill>
                <a:latin typeface="Candara" pitchFamily="34" charset="0"/>
              </a:rPr>
              <a:t>.</a:t>
            </a:r>
            <a:endParaRPr lang="en-US" dirty="0">
              <a:solidFill>
                <a:srgbClr val="540054"/>
              </a:solidFill>
              <a:latin typeface="Candara" pitchFamily="34" charset="0"/>
            </a:endParaRPr>
          </a:p>
        </p:txBody>
      </p:sp>
      <p:grpSp>
        <p:nvGrpSpPr>
          <p:cNvPr id="12" name="Group 11"/>
          <p:cNvGrpSpPr/>
          <p:nvPr/>
        </p:nvGrpSpPr>
        <p:grpSpPr>
          <a:xfrm>
            <a:off x="271557" y="328915"/>
            <a:ext cx="8491443" cy="1412858"/>
            <a:chOff x="340359" y="2514600"/>
            <a:chExt cx="8491443" cy="1412858"/>
          </a:xfrm>
        </p:grpSpPr>
        <p:pic>
          <p:nvPicPr>
            <p:cNvPr id="15" name="Picture 3" descr="E:\Miscellaneous 036.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40359" y="2514600"/>
              <a:ext cx="8491443" cy="1412858"/>
            </a:xfrm>
            <a:prstGeom prst="rect">
              <a:avLst/>
            </a:prstGeom>
            <a:noFill/>
            <a:effectLst>
              <a:softEdge rad="63500"/>
            </a:effectLst>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6701" y="2846296"/>
              <a:ext cx="1820131" cy="749466"/>
            </a:xfrm>
            <a:prstGeom prst="rect">
              <a:avLst/>
            </a:prstGeom>
          </p:spPr>
        </p:pic>
      </p:gr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72699" y="965411"/>
            <a:ext cx="1820131" cy="749466"/>
          </a:xfrm>
          <a:prstGeom prst="rect">
            <a:avLst/>
          </a:prstGeom>
        </p:spPr>
      </p:pic>
    </p:spTree>
    <p:extLst>
      <p:ext uri="{BB962C8B-B14F-4D97-AF65-F5344CB8AC3E}">
        <p14:creationId xmlns:p14="http://schemas.microsoft.com/office/powerpoint/2010/main" val="132362521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7147" y="2181535"/>
            <a:ext cx="7958043" cy="4419600"/>
            <a:chOff x="423957" y="2133600"/>
            <a:chExt cx="7958043" cy="4419600"/>
          </a:xfrm>
        </p:grpSpPr>
        <p:sp>
          <p:nvSpPr>
            <p:cNvPr id="2" name="Rectangle 1"/>
            <p:cNvSpPr/>
            <p:nvPr/>
          </p:nvSpPr>
          <p:spPr>
            <a:xfrm>
              <a:off x="423957" y="2133600"/>
              <a:ext cx="7958043" cy="4419600"/>
            </a:xfrm>
            <a:prstGeom prst="rect">
              <a:avLst/>
            </a:prstGeom>
            <a:solidFill>
              <a:srgbClr val="540054"/>
            </a:solidFill>
            <a:ln>
              <a:solidFill>
                <a:srgbClr val="744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2337141"/>
              <a:ext cx="4030891" cy="2692059"/>
            </a:xfrm>
            <a:prstGeom prst="rect">
              <a:avLst/>
            </a:prstGeom>
            <a:noFill/>
            <a:ln>
              <a:noFill/>
            </a:ln>
            <a:effectLst>
              <a:glow rad="101600">
                <a:schemeClr val="bg1">
                  <a:lumMod val="9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4949" y="2337141"/>
              <a:ext cx="2842317" cy="4060453"/>
            </a:xfrm>
            <a:prstGeom prst="rect">
              <a:avLst/>
            </a:prstGeom>
            <a:noFill/>
            <a:ln>
              <a:noFill/>
            </a:ln>
            <a:effectLst>
              <a:glow rad="101600">
                <a:schemeClr val="bg1">
                  <a:lumMod val="9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9455" y="5029200"/>
              <a:ext cx="4725974" cy="1323439"/>
            </a:xfrm>
            <a:prstGeom prst="rect">
              <a:avLst/>
            </a:prstGeom>
            <a:noFill/>
          </p:spPr>
          <p:txBody>
            <a:bodyPr wrap="none" rtlCol="0">
              <a:spAutoFit/>
            </a:bodyPr>
            <a:lstStyle/>
            <a:p>
              <a:r>
                <a:rPr lang="en-US" sz="2000" dirty="0" smtClean="0">
                  <a:solidFill>
                    <a:schemeClr val="bg1">
                      <a:lumMod val="95000"/>
                    </a:schemeClr>
                  </a:solidFill>
                  <a:latin typeface="Candara" pitchFamily="34" charset="0"/>
                </a:rPr>
                <a:t>Sanitized, washed, and dried berries </a:t>
              </a:r>
            </a:p>
            <a:p>
              <a:r>
                <a:rPr lang="en-US" sz="2000" dirty="0" smtClean="0">
                  <a:solidFill>
                    <a:schemeClr val="bg1">
                      <a:lumMod val="95000"/>
                    </a:schemeClr>
                  </a:solidFill>
                  <a:latin typeface="Candara" pitchFamily="34" charset="0"/>
                </a:rPr>
                <a:t>are put into 25 pound food grade buckets </a:t>
              </a:r>
            </a:p>
            <a:p>
              <a:r>
                <a:rPr lang="en-US" sz="2000" dirty="0" smtClean="0">
                  <a:solidFill>
                    <a:schemeClr val="bg1">
                      <a:lumMod val="95000"/>
                    </a:schemeClr>
                  </a:solidFill>
                  <a:latin typeface="Candara" pitchFamily="34" charset="0"/>
                </a:rPr>
                <a:t>and frozen for transport to underground </a:t>
              </a:r>
              <a:endParaRPr lang="en-US" sz="2000" dirty="0">
                <a:solidFill>
                  <a:schemeClr val="bg1">
                    <a:lumMod val="95000"/>
                  </a:schemeClr>
                </a:solidFill>
                <a:latin typeface="Candara" pitchFamily="34" charset="0"/>
              </a:endParaRPr>
            </a:p>
            <a:p>
              <a:r>
                <a:rPr lang="en-US" sz="2000" dirty="0" smtClean="0">
                  <a:solidFill>
                    <a:schemeClr val="bg1">
                      <a:lumMod val="95000"/>
                    </a:schemeClr>
                  </a:solidFill>
                  <a:latin typeface="Candara" pitchFamily="34" charset="0"/>
                </a:rPr>
                <a:t>deep freezer storage.</a:t>
              </a:r>
              <a:endParaRPr lang="en-US" sz="2000" dirty="0">
                <a:solidFill>
                  <a:schemeClr val="bg1">
                    <a:lumMod val="95000"/>
                  </a:schemeClr>
                </a:solidFill>
                <a:latin typeface="Candara" pitchFamily="34" charset="0"/>
              </a:endParaRPr>
            </a:p>
          </p:txBody>
        </p:sp>
      </p:grpSp>
      <p:grpSp>
        <p:nvGrpSpPr>
          <p:cNvPr id="13" name="Group 12"/>
          <p:cNvGrpSpPr/>
          <p:nvPr/>
        </p:nvGrpSpPr>
        <p:grpSpPr>
          <a:xfrm>
            <a:off x="423957" y="481315"/>
            <a:ext cx="8491443" cy="1412858"/>
            <a:chOff x="340359" y="2514600"/>
            <a:chExt cx="8491443" cy="1412858"/>
          </a:xfrm>
        </p:grpSpPr>
        <p:pic>
          <p:nvPicPr>
            <p:cNvPr id="14" name="Picture 3" descr="E:\Miscellaneous 036.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40359" y="2514600"/>
              <a:ext cx="8491443" cy="1412858"/>
            </a:xfrm>
            <a:prstGeom prst="rect">
              <a:avLst/>
            </a:prstGeom>
            <a:noFill/>
            <a:effectLst>
              <a:softEdge rad="63500"/>
            </a:effectLst>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6701" y="2846296"/>
              <a:ext cx="1820131" cy="749466"/>
            </a:xfrm>
            <a:prstGeom prst="rect">
              <a:avLst/>
            </a:prstGeom>
          </p:spPr>
        </p:pic>
      </p:grpSp>
    </p:spTree>
    <p:extLst>
      <p:ext uri="{BB962C8B-B14F-4D97-AF65-F5344CB8AC3E}">
        <p14:creationId xmlns:p14="http://schemas.microsoft.com/office/powerpoint/2010/main" val="31643513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328732" y="1752600"/>
            <a:ext cx="8154030" cy="3657600"/>
          </a:xfrm>
          <a:prstGeom prst="rect">
            <a:avLst/>
          </a:prstGeom>
          <a:noFill/>
        </p:spPr>
      </p:pic>
      <p:sp>
        <p:nvSpPr>
          <p:cNvPr id="2" name="TextBox 1"/>
          <p:cNvSpPr txBox="1"/>
          <p:nvPr/>
        </p:nvSpPr>
        <p:spPr>
          <a:xfrm>
            <a:off x="4724400" y="5507607"/>
            <a:ext cx="3581399" cy="738664"/>
          </a:xfrm>
          <a:prstGeom prst="rect">
            <a:avLst/>
          </a:prstGeom>
          <a:noFill/>
        </p:spPr>
        <p:txBody>
          <a:bodyPr wrap="square" rtlCol="0">
            <a:spAutoFit/>
          </a:bodyPr>
          <a:lstStyle/>
          <a:p>
            <a:pPr algn="r"/>
            <a:r>
              <a:rPr lang="en-US" sz="1400" dirty="0">
                <a:solidFill>
                  <a:srgbClr val="7030A0"/>
                </a:solidFill>
                <a:latin typeface="Candara" pitchFamily="34" charset="0"/>
              </a:rPr>
              <a:t>“People are tired of taking </a:t>
            </a:r>
            <a:r>
              <a:rPr lang="en-US" sz="1400" dirty="0" smtClean="0">
                <a:solidFill>
                  <a:srgbClr val="7030A0"/>
                </a:solidFill>
                <a:latin typeface="Candara" pitchFamily="34" charset="0"/>
              </a:rPr>
              <a:t>pills, they </a:t>
            </a:r>
            <a:r>
              <a:rPr lang="en-US" sz="1400" dirty="0">
                <a:solidFill>
                  <a:srgbClr val="7030A0"/>
                </a:solidFill>
                <a:latin typeface="Candara" pitchFamily="34" charset="0"/>
              </a:rPr>
              <a:t>want to eat functional foods that contribute to their health</a:t>
            </a:r>
            <a:r>
              <a:rPr lang="en-US" sz="1400" dirty="0" smtClean="0">
                <a:solidFill>
                  <a:srgbClr val="7030A0"/>
                </a:solidFill>
                <a:latin typeface="Candara" pitchFamily="34" charset="0"/>
              </a:rPr>
              <a:t>.”   </a:t>
            </a:r>
            <a:r>
              <a:rPr lang="en-US" sz="1100" dirty="0" smtClean="0">
                <a:solidFill>
                  <a:srgbClr val="7030A0"/>
                </a:solidFill>
                <a:latin typeface="Candara" pitchFamily="34" charset="0"/>
              </a:rPr>
              <a:t>Terry Durham, </a:t>
            </a:r>
            <a:r>
              <a:rPr lang="en-US" sz="1100" i="1" dirty="0" smtClean="0">
                <a:solidFill>
                  <a:srgbClr val="7030A0"/>
                </a:solidFill>
                <a:latin typeface="Candara" pitchFamily="34" charset="0"/>
              </a:rPr>
              <a:t>Columbia Daily Tribune</a:t>
            </a:r>
            <a:endParaRPr lang="en-US" sz="1100" i="1" dirty="0">
              <a:solidFill>
                <a:srgbClr val="7030A0"/>
              </a:solidFill>
              <a:latin typeface="Candara" pitchFamily="34" charset="0"/>
            </a:endParaRPr>
          </a:p>
        </p:txBody>
      </p:sp>
      <p:sp>
        <p:nvSpPr>
          <p:cNvPr id="8" name="TextBox 7"/>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10" name="Group 9"/>
          <p:cNvGrpSpPr/>
          <p:nvPr/>
        </p:nvGrpSpPr>
        <p:grpSpPr>
          <a:xfrm>
            <a:off x="333767" y="304799"/>
            <a:ext cx="8505431" cy="1176377"/>
            <a:chOff x="333767" y="304799"/>
            <a:chExt cx="8505431" cy="1176377"/>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3767" y="304799"/>
              <a:ext cx="8505431" cy="1176377"/>
            </a:xfrm>
            <a:prstGeom prst="rect">
              <a:avLst/>
            </a:prstGeom>
            <a:effectLst>
              <a:softEdge rad="63500"/>
            </a:effectLst>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7154" y="518255"/>
              <a:ext cx="1820131" cy="749466"/>
            </a:xfrm>
            <a:prstGeom prst="rect">
              <a:avLst/>
            </a:prstGeom>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553200" y="6400800"/>
            <a:ext cx="2362200" cy="307777"/>
          </a:xfrm>
          <a:prstGeom prst="rect">
            <a:avLst/>
          </a:prstGeom>
          <a:noFill/>
        </p:spPr>
        <p:txBody>
          <a:bodyPr wrap="square" rtlCol="0">
            <a:spAutoFit/>
          </a:bodyPr>
          <a:lstStyle/>
          <a:p>
            <a:pPr algn="ctr"/>
            <a:r>
              <a:rPr lang="en-US" sz="1400" dirty="0" smtClean="0">
                <a:solidFill>
                  <a:srgbClr val="540054"/>
                </a:solidFill>
                <a:latin typeface="Candara" pitchFamily="34" charset="0"/>
              </a:rPr>
              <a:t>www.riverhillsharvest.com</a:t>
            </a:r>
          </a:p>
        </p:txBody>
      </p:sp>
      <p:grpSp>
        <p:nvGrpSpPr>
          <p:cNvPr id="15" name="Group 14"/>
          <p:cNvGrpSpPr/>
          <p:nvPr/>
        </p:nvGrpSpPr>
        <p:grpSpPr>
          <a:xfrm>
            <a:off x="271557" y="328915"/>
            <a:ext cx="8491443" cy="1412858"/>
            <a:chOff x="340359" y="2514600"/>
            <a:chExt cx="8491443" cy="1412858"/>
          </a:xfrm>
        </p:grpSpPr>
        <p:pic>
          <p:nvPicPr>
            <p:cNvPr id="16" name="Picture 3" descr="E:\Miscellaneous 036.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40359" y="2514600"/>
              <a:ext cx="8491443" cy="1412858"/>
            </a:xfrm>
            <a:prstGeom prst="rect">
              <a:avLst/>
            </a:prstGeom>
            <a:noFill/>
            <a:effectLst>
              <a:softEdge rad="63500"/>
            </a:effectLst>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701" y="2846296"/>
              <a:ext cx="1820131" cy="749466"/>
            </a:xfrm>
            <a:prstGeom prst="rect">
              <a:avLst/>
            </a:prstGeom>
          </p:spPr>
        </p:pic>
      </p:grpSp>
      <p:pic>
        <p:nvPicPr>
          <p:cNvPr id="12" name="Picture 11" descr="DSC_000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0" y="1828800"/>
            <a:ext cx="4343400" cy="4839789"/>
          </a:xfrm>
          <a:prstGeom prst="rect">
            <a:avLst/>
          </a:prstGeom>
        </p:spPr>
      </p:pic>
      <p:pic>
        <p:nvPicPr>
          <p:cNvPr id="10" name="Picture 9" descr="DSC_000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53000" y="2438400"/>
            <a:ext cx="2660920" cy="4002024"/>
          </a:xfrm>
          <a:prstGeom prst="rect">
            <a:avLst/>
          </a:prstGeom>
        </p:spPr>
      </p:pic>
    </p:spTree>
    <p:extLst>
      <p:ext uri="{BB962C8B-B14F-4D97-AF65-F5344CB8AC3E}">
        <p14:creationId xmlns:p14="http://schemas.microsoft.com/office/powerpoint/2010/main" val="280323807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36178" y="6336267"/>
            <a:ext cx="2362200" cy="307777"/>
          </a:xfrm>
          <a:prstGeom prst="rect">
            <a:avLst/>
          </a:prstGeom>
          <a:noFill/>
        </p:spPr>
        <p:txBody>
          <a:bodyPr wrap="square" rtlCol="0">
            <a:spAutoFit/>
          </a:bodyPr>
          <a:lstStyle/>
          <a:p>
            <a:pPr algn="ctr"/>
            <a:r>
              <a:rPr lang="en-US" sz="1400" dirty="0" smtClean="0">
                <a:solidFill>
                  <a:srgbClr val="540054"/>
                </a:solidFill>
                <a:latin typeface="Candara" pitchFamily="34" charset="0"/>
              </a:rPr>
              <a:t>www.riverhillsharvest.com</a:t>
            </a:r>
          </a:p>
        </p:txBody>
      </p:sp>
      <p:pic>
        <p:nvPicPr>
          <p:cNvPr id="3" name="Picture 2" descr="persimmon hill farms 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825" y="152400"/>
            <a:ext cx="8943975" cy="2403256"/>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5000" y="609600"/>
            <a:ext cx="3169056" cy="1304906"/>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2743200"/>
            <a:ext cx="7532176" cy="2362200"/>
          </a:xfrm>
          <a:prstGeom prst="rect">
            <a:avLst/>
          </a:prstGeom>
        </p:spPr>
      </p:pic>
      <p:pic>
        <p:nvPicPr>
          <p:cNvPr id="2" name="Picture 1" descr="IMG_0138.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04800" y="4648200"/>
            <a:ext cx="2971800" cy="1981200"/>
          </a:xfrm>
          <a:prstGeom prst="rect">
            <a:avLst/>
          </a:prstGeom>
        </p:spPr>
      </p:pic>
      <p:pic>
        <p:nvPicPr>
          <p:cNvPr id="5" name="Picture 4" descr="IMG_0156.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10400" y="4267200"/>
            <a:ext cx="1981199" cy="2419748"/>
          </a:xfrm>
          <a:prstGeom prst="rect">
            <a:avLst/>
          </a:prstGeom>
        </p:spPr>
      </p:pic>
      <p:sp>
        <p:nvSpPr>
          <p:cNvPr id="9" name="TextBox 8"/>
          <p:cNvSpPr txBox="1"/>
          <p:nvPr/>
        </p:nvSpPr>
        <p:spPr>
          <a:xfrm>
            <a:off x="3352800" y="5334000"/>
            <a:ext cx="3581400" cy="923330"/>
          </a:xfrm>
          <a:prstGeom prst="rect">
            <a:avLst/>
          </a:prstGeom>
          <a:noFill/>
        </p:spPr>
        <p:txBody>
          <a:bodyPr wrap="square" rtlCol="0">
            <a:spAutoFit/>
          </a:bodyPr>
          <a:lstStyle/>
          <a:p>
            <a:r>
              <a:rPr lang="en-US" dirty="0" smtClean="0"/>
              <a:t>Field Tour &amp; Training develop knowledge and skills in Elderberry culture and harvest techniques</a:t>
            </a:r>
            <a:endParaRPr lang="en-US" dirty="0"/>
          </a:p>
        </p:txBody>
      </p:sp>
    </p:spTree>
    <p:extLst>
      <p:ext uri="{BB962C8B-B14F-4D97-AF65-F5344CB8AC3E}">
        <p14:creationId xmlns:p14="http://schemas.microsoft.com/office/powerpoint/2010/main" val="10504392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34000" y="6324600"/>
            <a:ext cx="3505200" cy="400110"/>
          </a:xfrm>
          <a:prstGeom prst="rect">
            <a:avLst/>
          </a:prstGeom>
          <a:noFill/>
        </p:spPr>
        <p:txBody>
          <a:bodyPr wrap="square" rtlCol="0">
            <a:spAutoFit/>
          </a:bodyPr>
          <a:lstStyle/>
          <a:p>
            <a:pPr algn="ctr"/>
            <a:r>
              <a:rPr lang="en-US" sz="2000" dirty="0" smtClean="0">
                <a:solidFill>
                  <a:srgbClr val="540054"/>
                </a:solidFill>
                <a:latin typeface="Candara" pitchFamily="34" charset="0"/>
              </a:rPr>
              <a:t>www.riverhillsharvest.com</a:t>
            </a:r>
          </a:p>
        </p:txBody>
      </p:sp>
      <p:grpSp>
        <p:nvGrpSpPr>
          <p:cNvPr id="2" name="Group 8"/>
          <p:cNvGrpSpPr/>
          <p:nvPr/>
        </p:nvGrpSpPr>
        <p:grpSpPr>
          <a:xfrm>
            <a:off x="271557" y="328915"/>
            <a:ext cx="8491443" cy="1412858"/>
            <a:chOff x="340359" y="2514600"/>
            <a:chExt cx="8491443" cy="1412858"/>
          </a:xfrm>
        </p:grpSpPr>
        <p:pic>
          <p:nvPicPr>
            <p:cNvPr id="10" name="Picture 3" descr="E:\Miscellaneous 036.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40359" y="2514600"/>
              <a:ext cx="8491443" cy="1412858"/>
            </a:xfrm>
            <a:prstGeom prst="rect">
              <a:avLst/>
            </a:prstGeom>
            <a:noFill/>
            <a:effectLst>
              <a:softEdge rad="63500"/>
            </a:effectLst>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701" y="2846296"/>
              <a:ext cx="1820131" cy="749466"/>
            </a:xfrm>
            <a:prstGeom prst="rect">
              <a:avLst/>
            </a:prstGeom>
          </p:spPr>
        </p:pic>
      </p:grpSp>
      <p:pic>
        <p:nvPicPr>
          <p:cNvPr id="11" name="Picture 10" descr="2015 Conf PC small.jpg"/>
          <p:cNvPicPr>
            <a:picLocks noChangeAspect="1"/>
          </p:cNvPicPr>
          <p:nvPr/>
        </p:nvPicPr>
        <p:blipFill>
          <a:blip r:embed="rId4"/>
          <a:stretch>
            <a:fillRect/>
          </a:stretch>
        </p:blipFill>
        <p:spPr>
          <a:xfrm>
            <a:off x="228600" y="609600"/>
            <a:ext cx="3962400" cy="5943600"/>
          </a:xfrm>
          <a:prstGeom prst="rect">
            <a:avLst/>
          </a:prstGeom>
        </p:spPr>
      </p:pic>
      <p:sp>
        <p:nvSpPr>
          <p:cNvPr id="13" name="TextBox 12"/>
          <p:cNvSpPr txBox="1"/>
          <p:nvPr/>
        </p:nvSpPr>
        <p:spPr>
          <a:xfrm>
            <a:off x="4343400" y="1828800"/>
            <a:ext cx="4572000" cy="4308872"/>
          </a:xfrm>
          <a:prstGeom prst="rect">
            <a:avLst/>
          </a:prstGeom>
          <a:noFill/>
        </p:spPr>
        <p:txBody>
          <a:bodyPr wrap="square" rtlCol="0">
            <a:spAutoFit/>
          </a:bodyPr>
          <a:lstStyle/>
          <a:p>
            <a:r>
              <a:rPr lang="en-US" dirty="0" smtClean="0"/>
              <a:t>Registration information:</a:t>
            </a:r>
          </a:p>
          <a:p>
            <a:r>
              <a:rPr lang="en-US" sz="4000" dirty="0" smtClean="0"/>
              <a:t>2015</a:t>
            </a:r>
          </a:p>
          <a:p>
            <a:r>
              <a:rPr lang="en-US" sz="4000" dirty="0" err="1" smtClean="0"/>
              <a:t>elderberryworkshop</a:t>
            </a:r>
            <a:r>
              <a:rPr lang="en-US" sz="4000" dirty="0" smtClean="0"/>
              <a:t>.</a:t>
            </a:r>
          </a:p>
          <a:p>
            <a:r>
              <a:rPr lang="en-US" sz="4000" dirty="0" err="1" smtClean="0"/>
              <a:t>wordpress.com</a:t>
            </a:r>
            <a:endParaRPr lang="en-US" sz="4000" dirty="0" smtClean="0"/>
          </a:p>
          <a:p>
            <a:r>
              <a:rPr lang="en-US" sz="4000" dirty="0" smtClean="0"/>
              <a:t>(no spaces or caps)</a:t>
            </a:r>
          </a:p>
          <a:p>
            <a:endParaRPr lang="en-US" sz="4000" dirty="0" smtClean="0"/>
          </a:p>
          <a:p>
            <a:r>
              <a:rPr lang="en-US" sz="2800" dirty="0" smtClean="0"/>
              <a:t>Call 573-424-9693 for info.</a:t>
            </a:r>
          </a:p>
          <a:p>
            <a:r>
              <a:rPr lang="en-US" sz="2800" dirty="0" smtClean="0"/>
              <a:t>Mail in registration and fees.</a:t>
            </a:r>
            <a:endParaRPr lang="en-US" sz="28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838200" y="2971800"/>
            <a:ext cx="4251831" cy="317115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86569" y="2133600"/>
            <a:ext cx="4648200" cy="2923877"/>
          </a:xfrm>
          <a:prstGeom prst="rect">
            <a:avLst/>
          </a:prstGeom>
          <a:noFill/>
        </p:spPr>
        <p:txBody>
          <a:bodyPr wrap="square" rtlCol="0">
            <a:spAutoFit/>
          </a:bodyPr>
          <a:lstStyle/>
          <a:p>
            <a:pPr algn="ctr"/>
            <a:r>
              <a:rPr lang="en-US" sz="4800" dirty="0" smtClean="0">
                <a:solidFill>
                  <a:srgbClr val="540054"/>
                </a:solidFill>
                <a:latin typeface="Candara" pitchFamily="34" charset="0"/>
              </a:rPr>
              <a:t>Any Questions</a:t>
            </a:r>
          </a:p>
          <a:p>
            <a:pPr algn="ctr"/>
            <a:r>
              <a:rPr lang="en-US" sz="8800" dirty="0" smtClean="0">
                <a:solidFill>
                  <a:srgbClr val="540054"/>
                </a:solidFill>
                <a:latin typeface="Candara" pitchFamily="34" charset="0"/>
              </a:rPr>
              <a:t>???</a:t>
            </a:r>
            <a:endParaRPr lang="en-US" sz="8800" dirty="0">
              <a:solidFill>
                <a:srgbClr val="540054"/>
              </a:solidFill>
              <a:latin typeface="Candara" pitchFamily="34" charset="0"/>
            </a:endParaRPr>
          </a:p>
          <a:p>
            <a:pPr algn="ctr"/>
            <a:endParaRPr lang="en-US" sz="4800" dirty="0">
              <a:latin typeface="Comic Sans MS" pitchFamily="66" charset="0"/>
            </a:endParaRPr>
          </a:p>
        </p:txBody>
      </p:sp>
      <p:sp>
        <p:nvSpPr>
          <p:cNvPr id="8" name="TextBox 7"/>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6" name="Group 5"/>
          <p:cNvGrpSpPr/>
          <p:nvPr/>
        </p:nvGrpSpPr>
        <p:grpSpPr>
          <a:xfrm>
            <a:off x="271557" y="328915"/>
            <a:ext cx="8491443" cy="1412858"/>
            <a:chOff x="340359" y="2514600"/>
            <a:chExt cx="8491443" cy="1412858"/>
          </a:xfrm>
        </p:grpSpPr>
        <p:pic>
          <p:nvPicPr>
            <p:cNvPr id="7" name="Picture 3" descr="E:\Miscellaneous 036.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0359" y="2514600"/>
              <a:ext cx="8491443" cy="1412858"/>
            </a:xfrm>
            <a:prstGeom prst="rect">
              <a:avLst/>
            </a:prstGeom>
            <a:noFill/>
            <a:effectLst>
              <a:softEdge rad="63500"/>
            </a:effectLst>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6701" y="2846296"/>
              <a:ext cx="1820131" cy="749466"/>
            </a:xfrm>
            <a:prstGeom prst="rect">
              <a:avLst/>
            </a:prstGeom>
          </p:spPr>
        </p:pic>
      </p:grpSp>
    </p:spTree>
    <p:extLst>
      <p:ext uri="{BB962C8B-B14F-4D97-AF65-F5344CB8AC3E}">
        <p14:creationId xmlns:p14="http://schemas.microsoft.com/office/powerpoint/2010/main" val="17429610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9600" y="1741773"/>
            <a:ext cx="8001000" cy="954107"/>
          </a:xfrm>
          <a:prstGeom prst="rect">
            <a:avLst/>
          </a:prstGeom>
          <a:noFill/>
        </p:spPr>
        <p:txBody>
          <a:bodyPr wrap="square" rtlCol="0">
            <a:spAutoFit/>
          </a:bodyPr>
          <a:lstStyle/>
          <a:p>
            <a:pPr algn="ctr"/>
            <a:r>
              <a:rPr lang="en-US" sz="2800" b="1" dirty="0" smtClean="0">
                <a:solidFill>
                  <a:srgbClr val="7030A0"/>
                </a:solidFill>
                <a:latin typeface="Candara" pitchFamily="34" charset="0"/>
              </a:rPr>
              <a:t>Thanks for attending the </a:t>
            </a:r>
          </a:p>
          <a:p>
            <a:pPr algn="ctr"/>
            <a:r>
              <a:rPr lang="en-US" sz="2800" b="1" dirty="0" smtClean="0">
                <a:solidFill>
                  <a:srgbClr val="7030A0"/>
                </a:solidFill>
                <a:latin typeface="Candara" pitchFamily="34" charset="0"/>
              </a:rPr>
              <a:t>Cultivating </a:t>
            </a:r>
            <a:r>
              <a:rPr lang="en-US" sz="2800" b="1" dirty="0">
                <a:solidFill>
                  <a:srgbClr val="7030A0"/>
                </a:solidFill>
                <a:latin typeface="Candara" pitchFamily="34" charset="0"/>
              </a:rPr>
              <a:t>Elderberry as a Cash Crop </a:t>
            </a:r>
            <a:r>
              <a:rPr lang="en-US" sz="2800" b="1" dirty="0" smtClean="0">
                <a:solidFill>
                  <a:srgbClr val="7030A0"/>
                </a:solidFill>
                <a:latin typeface="Candara" pitchFamily="34" charset="0"/>
              </a:rPr>
              <a:t>Seminar</a:t>
            </a:r>
            <a:endParaRPr lang="en-US" sz="2800" b="1" dirty="0">
              <a:solidFill>
                <a:srgbClr val="7030A0"/>
              </a:solidFill>
              <a:latin typeface="Candara" pitchFamily="34" charset="0"/>
            </a:endParaRPr>
          </a:p>
        </p:txBody>
      </p:sp>
      <p:sp>
        <p:nvSpPr>
          <p:cNvPr id="7" name="TextBox 6"/>
          <p:cNvSpPr txBox="1"/>
          <p:nvPr/>
        </p:nvSpPr>
        <p:spPr>
          <a:xfrm>
            <a:off x="2514600" y="6136213"/>
            <a:ext cx="3505200" cy="400110"/>
          </a:xfrm>
          <a:prstGeom prst="rect">
            <a:avLst/>
          </a:prstGeom>
          <a:noFill/>
        </p:spPr>
        <p:txBody>
          <a:bodyPr wrap="square" rtlCol="0">
            <a:spAutoFit/>
          </a:bodyPr>
          <a:lstStyle/>
          <a:p>
            <a:pPr algn="ctr"/>
            <a:r>
              <a:rPr lang="en-US" sz="2000" dirty="0" smtClean="0">
                <a:solidFill>
                  <a:srgbClr val="540054"/>
                </a:solidFill>
                <a:latin typeface="Candara" pitchFamily="34" charset="0"/>
              </a:rPr>
              <a:t>www.riverhillsharvest.com</a:t>
            </a:r>
          </a:p>
        </p:txBody>
      </p:sp>
      <p:grpSp>
        <p:nvGrpSpPr>
          <p:cNvPr id="9" name="Group 8"/>
          <p:cNvGrpSpPr/>
          <p:nvPr/>
        </p:nvGrpSpPr>
        <p:grpSpPr>
          <a:xfrm>
            <a:off x="271557" y="328915"/>
            <a:ext cx="8491443" cy="1412858"/>
            <a:chOff x="340359" y="2514600"/>
            <a:chExt cx="8491443" cy="1412858"/>
          </a:xfrm>
        </p:grpSpPr>
        <p:pic>
          <p:nvPicPr>
            <p:cNvPr id="10" name="Picture 3" descr="E:\Miscellaneous 036.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40359" y="2514600"/>
              <a:ext cx="8491443" cy="1412858"/>
            </a:xfrm>
            <a:prstGeom prst="rect">
              <a:avLst/>
            </a:prstGeom>
            <a:noFill/>
            <a:effectLst>
              <a:softEdge rad="63500"/>
            </a:effectLst>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701" y="2846296"/>
              <a:ext cx="1820131" cy="749466"/>
            </a:xfrm>
            <a:prstGeom prst="rect">
              <a:avLst/>
            </a:prstGeom>
          </p:spPr>
        </p:pic>
      </p:grpSp>
      <p:grpSp>
        <p:nvGrpSpPr>
          <p:cNvPr id="13" name="Group 12"/>
          <p:cNvGrpSpPr/>
          <p:nvPr/>
        </p:nvGrpSpPr>
        <p:grpSpPr>
          <a:xfrm>
            <a:off x="874918" y="2836293"/>
            <a:ext cx="7284720" cy="3286499"/>
            <a:chOff x="131933" y="3581400"/>
            <a:chExt cx="3774734" cy="1702970"/>
          </a:xfrm>
        </p:grpSpPr>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4800" y="3581400"/>
              <a:ext cx="3367289" cy="1386531"/>
            </a:xfrm>
            <a:prstGeom prst="rect">
              <a:avLst/>
            </a:prstGeom>
          </p:spPr>
        </p:pic>
        <p:sp>
          <p:nvSpPr>
            <p:cNvPr id="18" name="TextBox 17"/>
            <p:cNvSpPr txBox="1"/>
            <p:nvPr/>
          </p:nvSpPr>
          <p:spPr>
            <a:xfrm>
              <a:off x="131933" y="5029200"/>
              <a:ext cx="3774734" cy="255170"/>
            </a:xfrm>
            <a:prstGeom prst="rect">
              <a:avLst/>
            </a:prstGeom>
            <a:noFill/>
          </p:spPr>
          <p:txBody>
            <a:bodyPr wrap="square" rtlCol="0">
              <a:spAutoFit/>
            </a:bodyPr>
            <a:lstStyle/>
            <a:p>
              <a:pPr algn="ctr"/>
              <a:r>
                <a:rPr lang="en-US" sz="2600" b="1" kern="1100" spc="50" dirty="0" smtClean="0">
                  <a:solidFill>
                    <a:schemeClr val="accent5">
                      <a:lumMod val="75000"/>
                    </a:schemeClr>
                  </a:solidFill>
                  <a:latin typeface="Candara" pitchFamily="34" charset="0"/>
                </a:rPr>
                <a:t>Wealth to Farmers – Health to Communities</a:t>
              </a:r>
              <a:endParaRPr lang="en-US" sz="2600" b="1" kern="1100" spc="50" dirty="0">
                <a:solidFill>
                  <a:schemeClr val="accent5">
                    <a:lumMod val="75000"/>
                  </a:schemeClr>
                </a:solidFill>
                <a:latin typeface="Candara" pitchFamily="34" charset="0"/>
              </a:endParaRPr>
            </a:p>
          </p:txBody>
        </p:sp>
        <p:cxnSp>
          <p:nvCxnSpPr>
            <p:cNvPr id="19" name="Straight Connector 18"/>
            <p:cNvCxnSpPr/>
            <p:nvPr/>
          </p:nvCxnSpPr>
          <p:spPr>
            <a:xfrm>
              <a:off x="685800" y="5029200"/>
              <a:ext cx="2667000" cy="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419600"/>
            <a:ext cx="7315200" cy="261610"/>
          </a:xfrm>
          <a:prstGeom prst="rect">
            <a:avLst/>
          </a:prstGeom>
          <a:solidFill>
            <a:srgbClr val="7030A0"/>
          </a:solidFill>
        </p:spPr>
        <p:txBody>
          <a:bodyPr wrap="square" rtlCol="0">
            <a:spAutoFit/>
          </a:bodyPr>
          <a:lstStyle/>
          <a:p>
            <a:endParaRPr lang="en-US" sz="1100" dirty="0"/>
          </a:p>
        </p:txBody>
      </p:sp>
      <p:pic>
        <p:nvPicPr>
          <p:cNvPr id="5123" name="Picture 3"/>
          <p:cNvPicPr>
            <a:picLocks noChangeAspect="1" noChangeArrowheads="1"/>
          </p:cNvPicPr>
          <p:nvPr/>
        </p:nvPicPr>
        <p:blipFill>
          <a:blip r:embed="rId2" cstate="print"/>
          <a:srcRect/>
          <a:stretch>
            <a:fillRect/>
          </a:stretch>
        </p:blipFill>
        <p:spPr bwMode="auto">
          <a:xfrm>
            <a:off x="503748" y="1752600"/>
            <a:ext cx="8077200" cy="4268613"/>
          </a:xfrm>
          <a:prstGeom prst="rect">
            <a:avLst/>
          </a:prstGeom>
          <a:noFill/>
          <a:ln>
            <a:solidFill>
              <a:srgbClr val="886B8B"/>
            </a:solidFill>
          </a:ln>
        </p:spPr>
      </p:pic>
      <p:sp>
        <p:nvSpPr>
          <p:cNvPr id="8" name="TextBox 7"/>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sp>
        <p:nvSpPr>
          <p:cNvPr id="5" name="Rectangle 4"/>
          <p:cNvSpPr/>
          <p:nvPr/>
        </p:nvSpPr>
        <p:spPr>
          <a:xfrm>
            <a:off x="735550" y="4226896"/>
            <a:ext cx="4191000" cy="228600"/>
          </a:xfrm>
          <a:prstGeom prst="rect">
            <a:avLst/>
          </a:prstGeom>
          <a:solidFill>
            <a:srgbClr val="744AAC">
              <a:alpha val="54902"/>
            </a:srgbClr>
          </a:solidFill>
          <a:ln>
            <a:solidFill>
              <a:srgbClr val="886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33767" y="304799"/>
            <a:ext cx="8505431" cy="1176377"/>
            <a:chOff x="333767" y="304799"/>
            <a:chExt cx="8505431" cy="1176377"/>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3767" y="304799"/>
              <a:ext cx="8505431" cy="1176377"/>
            </a:xfrm>
            <a:prstGeom prst="rect">
              <a:avLst/>
            </a:prstGeom>
            <a:effectLst>
              <a:softEdge rad="63500"/>
            </a:effectLst>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7154" y="518255"/>
              <a:ext cx="1820131" cy="749466"/>
            </a:xfrm>
            <a:prstGeom prst="rect">
              <a:avLst/>
            </a:prstGeom>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18" name="Group 17"/>
          <p:cNvGrpSpPr/>
          <p:nvPr/>
        </p:nvGrpSpPr>
        <p:grpSpPr>
          <a:xfrm>
            <a:off x="333767" y="304799"/>
            <a:ext cx="8505431" cy="1176377"/>
            <a:chOff x="333767" y="304799"/>
            <a:chExt cx="8505431" cy="1176377"/>
          </a:xfrm>
        </p:grpSpPr>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3767" y="304799"/>
              <a:ext cx="8505431" cy="1176377"/>
            </a:xfrm>
            <a:prstGeom prst="rect">
              <a:avLst/>
            </a:prstGeom>
            <a:effectLst>
              <a:softEdge rad="63500"/>
            </a:effectLst>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7154" y="518255"/>
              <a:ext cx="1820131" cy="749466"/>
            </a:xfrm>
            <a:prstGeom prst="rect">
              <a:avLst/>
            </a:prstGeom>
          </p:spPr>
        </p:pic>
      </p:grpSp>
      <p:pic>
        <p:nvPicPr>
          <p:cNvPr id="21"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448800" y="420181"/>
            <a:ext cx="1446027" cy="1052713"/>
          </a:xfrm>
          <a:prstGeom prst="rect">
            <a:avLst/>
          </a:prstGeom>
          <a:noFill/>
          <a:ln w="9525">
            <a:noFill/>
            <a:miter lim="800000"/>
            <a:headEnd/>
            <a:tailEnd/>
          </a:ln>
          <a:effectLst/>
        </p:spPr>
      </p:pic>
      <p:pic>
        <p:nvPicPr>
          <p:cNvPr id="23"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296400" y="3581400"/>
            <a:ext cx="2281025" cy="1467331"/>
          </a:xfrm>
          <a:prstGeom prst="rect">
            <a:avLst/>
          </a:prstGeom>
          <a:noFill/>
          <a:ln w="9525">
            <a:noFill/>
            <a:miter lim="800000"/>
            <a:headEnd/>
            <a:tailEnd/>
          </a:ln>
          <a:effectLst/>
        </p:spPr>
      </p:pic>
      <p:pic>
        <p:nvPicPr>
          <p:cNvPr id="24"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525000" y="1752600"/>
            <a:ext cx="2271655" cy="1518962"/>
          </a:xfrm>
          <a:prstGeom prst="rect">
            <a:avLst/>
          </a:prstGeom>
          <a:noFill/>
          <a:ln w="9525">
            <a:noFill/>
            <a:miter lim="800000"/>
            <a:headEnd/>
            <a:tailEnd/>
          </a:ln>
          <a:effectLst/>
        </p:spPr>
      </p:pic>
      <p:pic>
        <p:nvPicPr>
          <p:cNvPr id="25"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971800" y="3200400"/>
            <a:ext cx="3357923" cy="2659476"/>
          </a:xfrm>
          <a:prstGeom prst="rect">
            <a:avLst/>
          </a:prstGeom>
          <a:noFill/>
          <a:ln w="9525">
            <a:noFill/>
            <a:miter lim="800000"/>
            <a:headEnd/>
            <a:tailEnd/>
          </a:ln>
          <a:effectLst/>
        </p:spPr>
      </p:pic>
      <p:pic>
        <p:nvPicPr>
          <p:cNvPr id="3" name="Picture 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12908" y="2202276"/>
            <a:ext cx="2458892" cy="3657600"/>
          </a:xfrm>
          <a:prstGeom prst="rect">
            <a:avLst/>
          </a:prstGeom>
        </p:spPr>
      </p:pic>
      <p:pic>
        <p:nvPicPr>
          <p:cNvPr id="4" name="Picture 3"/>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329723" y="2202276"/>
            <a:ext cx="2412787" cy="3657600"/>
          </a:xfrm>
          <a:prstGeom prst="rect">
            <a:avLst/>
          </a:prstGeom>
        </p:spPr>
      </p:pic>
      <p:pic>
        <p:nvPicPr>
          <p:cNvPr id="5" name="Picture 4"/>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105400" y="1603722"/>
            <a:ext cx="1417926" cy="1816718"/>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24200" y="6336268"/>
            <a:ext cx="2362200" cy="276999"/>
          </a:xfrm>
          <a:prstGeom prst="rect">
            <a:avLst/>
          </a:prstGeom>
          <a:noFill/>
        </p:spPr>
        <p:txBody>
          <a:bodyPr wrap="square" rtlCol="0">
            <a:spAutoFit/>
          </a:bodyPr>
          <a:lstStyle/>
          <a:p>
            <a:pPr algn="ctr"/>
            <a:r>
              <a:rPr lang="en-US" sz="1200" dirty="0" smtClean="0">
                <a:solidFill>
                  <a:srgbClr val="540054"/>
                </a:solidFill>
                <a:latin typeface="Comic Sans MS" pitchFamily="66" charset="0"/>
              </a:rPr>
              <a:t>www.riverhillsharvest.com</a:t>
            </a:r>
          </a:p>
        </p:txBody>
      </p:sp>
      <p:grpSp>
        <p:nvGrpSpPr>
          <p:cNvPr id="9" name="Group 8"/>
          <p:cNvGrpSpPr/>
          <p:nvPr/>
        </p:nvGrpSpPr>
        <p:grpSpPr>
          <a:xfrm>
            <a:off x="333767" y="304799"/>
            <a:ext cx="8505431" cy="1176377"/>
            <a:chOff x="333767" y="304799"/>
            <a:chExt cx="8505431" cy="1176377"/>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3767" y="304799"/>
              <a:ext cx="8505431" cy="1176377"/>
            </a:xfrm>
            <a:prstGeom prst="rect">
              <a:avLst/>
            </a:prstGeom>
            <a:effectLst>
              <a:softEdge rad="63500"/>
            </a:effectLst>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7154" y="518255"/>
              <a:ext cx="1820131" cy="749466"/>
            </a:xfrm>
            <a:prstGeom prst="rect">
              <a:avLst/>
            </a:prstGeom>
          </p:spPr>
        </p:pic>
      </p:gr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0600" y="1142999"/>
            <a:ext cx="3708400" cy="4944533"/>
          </a:xfrm>
          <a:prstGeom prst="rect">
            <a:avLst/>
          </a:prstGeom>
        </p:spPr>
      </p:pic>
      <p:sp>
        <p:nvSpPr>
          <p:cNvPr id="2" name="TextBox 1"/>
          <p:cNvSpPr txBox="1"/>
          <p:nvPr/>
        </p:nvSpPr>
        <p:spPr>
          <a:xfrm>
            <a:off x="5181600" y="1905000"/>
            <a:ext cx="3429000" cy="4031873"/>
          </a:xfrm>
          <a:prstGeom prst="rect">
            <a:avLst/>
          </a:prstGeom>
          <a:noFill/>
          <a:ln w="12700">
            <a:solidFill>
              <a:schemeClr val="tx1"/>
            </a:solidFill>
          </a:ln>
        </p:spPr>
        <p:txBody>
          <a:bodyPr wrap="square" rtlCol="0">
            <a:spAutoFit/>
          </a:bodyPr>
          <a:lstStyle/>
          <a:p>
            <a:r>
              <a:rPr lang="en-US" sz="3200" dirty="0" smtClean="0"/>
              <a:t>Landscape architects have begun to specify ‘edible’ elderberry (</a:t>
            </a:r>
            <a:r>
              <a:rPr lang="en-US" sz="3200" dirty="0" err="1" smtClean="0"/>
              <a:t>canadensis</a:t>
            </a:r>
            <a:r>
              <a:rPr lang="en-US" sz="3200" dirty="0" smtClean="0"/>
              <a:t>) to create wildlife habitat and feed people.</a:t>
            </a:r>
            <a:endParaRPr lang="en-US" sz="32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4702" y="228600"/>
            <a:ext cx="8527002" cy="1372912"/>
            <a:chOff x="769398" y="6324600"/>
            <a:chExt cx="8527002" cy="1372912"/>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9398" y="6324600"/>
              <a:ext cx="8527002" cy="1372912"/>
            </a:xfrm>
            <a:prstGeom prst="rect">
              <a:avLst/>
            </a:prstGeom>
            <a:effectLst>
              <a:glow rad="139700">
                <a:schemeClr val="bg1">
                  <a:lumMod val="95000"/>
                  <a:alpha val="40000"/>
                </a:schemeClr>
              </a:glow>
              <a:softEdge rad="63500"/>
            </a:effectLst>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8921" y="6618388"/>
              <a:ext cx="1820131" cy="749466"/>
            </a:xfrm>
            <a:prstGeom prst="rect">
              <a:avLst/>
            </a:prstGeom>
          </p:spPr>
        </p:pic>
      </p:grpSp>
      <p:sp>
        <p:nvSpPr>
          <p:cNvPr id="5" name="TextBox 4"/>
          <p:cNvSpPr txBox="1"/>
          <p:nvPr/>
        </p:nvSpPr>
        <p:spPr>
          <a:xfrm>
            <a:off x="746760" y="1828800"/>
            <a:ext cx="7822356" cy="1323439"/>
          </a:xfrm>
          <a:prstGeom prst="rect">
            <a:avLst/>
          </a:prstGeom>
          <a:solidFill>
            <a:srgbClr val="540054"/>
          </a:solidFill>
          <a:ln>
            <a:solidFill>
              <a:srgbClr val="FFFFFF"/>
            </a:solidFill>
          </a:ln>
          <a:effectLst>
            <a:glow rad="101600">
              <a:schemeClr val="bg1">
                <a:lumMod val="95000"/>
                <a:alpha val="40000"/>
              </a:schemeClr>
            </a:glow>
          </a:effectLst>
        </p:spPr>
        <p:txBody>
          <a:bodyPr wrap="square" rtlCol="0">
            <a:spAutoFit/>
          </a:bodyPr>
          <a:lstStyle/>
          <a:p>
            <a:pPr algn="ctr"/>
            <a:r>
              <a:rPr lang="en-US" sz="4000" dirty="0" smtClean="0">
                <a:solidFill>
                  <a:schemeClr val="bg1">
                    <a:lumMod val="95000"/>
                  </a:schemeClr>
                </a:solidFill>
                <a:latin typeface="Candara" pitchFamily="34" charset="0"/>
              </a:rPr>
              <a:t>ELDERBERRY: </a:t>
            </a:r>
          </a:p>
          <a:p>
            <a:pPr algn="ctr"/>
            <a:r>
              <a:rPr lang="en-US" sz="4000" dirty="0" smtClean="0">
                <a:solidFill>
                  <a:schemeClr val="bg1">
                    <a:lumMod val="95000"/>
                  </a:schemeClr>
                </a:solidFill>
                <a:latin typeface="Candara" pitchFamily="34" charset="0"/>
              </a:rPr>
              <a:t>VARIETIES &amp; SELECTIONS</a:t>
            </a:r>
            <a:endParaRPr lang="en-US" sz="4000" dirty="0">
              <a:solidFill>
                <a:schemeClr val="bg1">
                  <a:lumMod val="95000"/>
                </a:schemeClr>
              </a:solidFill>
              <a:latin typeface="Candara" pitchFamily="34" charset="0"/>
            </a:endParaRPr>
          </a:p>
        </p:txBody>
      </p:sp>
      <p:pic>
        <p:nvPicPr>
          <p:cNvPr id="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71731" y="3581400"/>
            <a:ext cx="6302559" cy="2954797"/>
          </a:xfrm>
          <a:prstGeom prst="rect">
            <a:avLst/>
          </a:prstGeom>
          <a:noFill/>
          <a:ln w="9525">
            <a:noFill/>
            <a:miter lim="800000"/>
            <a:headEnd/>
            <a:tailEnd/>
          </a:ln>
          <a:effectLst/>
        </p:spPr>
      </p:pic>
    </p:spTree>
    <p:extLst>
      <p:ext uri="{BB962C8B-B14F-4D97-AF65-F5344CB8AC3E}">
        <p14:creationId xmlns:p14="http://schemas.microsoft.com/office/powerpoint/2010/main" val="13231144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7635</TotalTime>
  <Words>928</Words>
  <Application>Microsoft Macintosh PowerPoint</Application>
  <PresentationFormat>On-screen Show (4:3)</PresentationFormat>
  <Paragraphs>170</Paragraphs>
  <Slides>54</Slides>
  <Notes>4</Notes>
  <HiddenSlides>0</HiddenSlides>
  <MMClips>2</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Rodger</dc:creator>
  <cp:lastModifiedBy>Christopher Patton</cp:lastModifiedBy>
  <cp:revision>166</cp:revision>
  <dcterms:created xsi:type="dcterms:W3CDTF">2015-04-08T19:52:14Z</dcterms:created>
  <dcterms:modified xsi:type="dcterms:W3CDTF">2015-06-19T21:23:32Z</dcterms:modified>
</cp:coreProperties>
</file>